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67" r:id="rId4"/>
    <p:sldId id="256" r:id="rId5"/>
    <p:sldId id="257" r:id="rId6"/>
    <p:sldId id="258" r:id="rId7"/>
    <p:sldId id="259" r:id="rId8"/>
    <p:sldId id="260" r:id="rId9"/>
    <p:sldId id="261" r:id="rId10"/>
    <p:sldId id="262" r:id="rId11"/>
    <p:sldId id="263" r:id="rId12"/>
    <p:sldId id="264" r:id="rId13"/>
    <p:sldId id="265" r:id="rId14"/>
    <p:sldId id="266" r:id="rId1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99"/>
    <a:srgbClr val="FFCCFF"/>
    <a:srgbClr val="FF33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48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04.06.2014</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520"/>
            <a:ext cx="6858000" cy="9252520"/>
          </a:xfrm>
        </p:spPr>
      </p:pic>
    </p:spTree>
    <p:extLst>
      <p:ext uri="{BB962C8B-B14F-4D97-AF65-F5344CB8AC3E}">
        <p14:creationId xmlns:p14="http://schemas.microsoft.com/office/powerpoint/2010/main" val="335656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alpha val="83000"/>
                <a:lumMod val="96000"/>
              </a:schemeClr>
            </a:gs>
            <a:gs pos="39999">
              <a:schemeClr val="accent3">
                <a:lumMod val="60000"/>
                <a:lumOff val="40000"/>
                <a:alpha val="56000"/>
              </a:schemeClr>
            </a:gs>
            <a:gs pos="70000">
              <a:schemeClr val="accent3">
                <a:lumMod val="40000"/>
                <a:lumOff val="60000"/>
                <a:alpha val="91000"/>
              </a:schemeClr>
            </a:gs>
            <a:gs pos="100000">
              <a:schemeClr val="accent3">
                <a:lumMod val="20000"/>
                <a:lumOff val="80000"/>
                <a:alpha val="67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0"/>
            <a:ext cx="6172200" cy="1524000"/>
          </a:xfrm>
        </p:spPr>
        <p:txBody>
          <a:bodyPr/>
          <a:lstStyle/>
          <a:p>
            <a:r>
              <a:rPr lang="en-US" dirty="0">
                <a:latin typeface="Algerian" pitchFamily="82" charset="0"/>
              </a:rPr>
              <a:t>Achieve your </a:t>
            </a:r>
            <a:r>
              <a:rPr lang="en-US" dirty="0" smtClean="0">
                <a:latin typeface="Algerian" pitchFamily="82" charset="0"/>
              </a:rPr>
              <a:t>goals</a:t>
            </a:r>
            <a:endParaRPr lang="ru-RU" dirty="0"/>
          </a:p>
        </p:txBody>
      </p:sp>
      <p:sp>
        <p:nvSpPr>
          <p:cNvPr id="3" name="Объект 2"/>
          <p:cNvSpPr>
            <a:spLocks noGrp="1"/>
          </p:cNvSpPr>
          <p:nvPr>
            <p:ph sz="half" idx="1"/>
          </p:nvPr>
        </p:nvSpPr>
        <p:spPr>
          <a:xfrm>
            <a:off x="2420328" y="1115617"/>
            <a:ext cx="4321040" cy="2952327"/>
          </a:xfrm>
        </p:spPr>
        <p:txBody>
          <a:bodyPr>
            <a:normAutofit fontScale="70000" lnSpcReduction="20000"/>
          </a:bodyPr>
          <a:lstStyle/>
          <a:p>
            <a:pPr marL="0" indent="457200" algn="just">
              <a:buNone/>
            </a:pPr>
            <a:r>
              <a:rPr lang="en-US" sz="2200" dirty="0">
                <a:latin typeface="Bell MT" pitchFamily="18" charset="0"/>
              </a:rPr>
              <a:t>We never know exactly what will happen to us in the future. We do not know who we will be, what we will do, what we will love and hate. But there are things in our life that everybody must achieve. I mean our life goals. One of the most important things on the way of achieving goals is confidence. And one of the best ways to become a confident person is to get inspiration from example, idol. </a:t>
            </a:r>
            <a:endParaRPr lang="ru-RU" sz="2200" dirty="0"/>
          </a:p>
          <a:p>
            <a:pPr marL="0" indent="457200" algn="just">
              <a:buNone/>
            </a:pPr>
            <a:r>
              <a:rPr lang="en-US" sz="2200" dirty="0">
                <a:latin typeface="Bell MT" pitchFamily="18" charset="0"/>
              </a:rPr>
              <a:t>This article is about a man who knows what he wants to achieve and how to be confident. </a:t>
            </a:r>
            <a:r>
              <a:rPr lang="en-US" sz="2200" dirty="0" err="1">
                <a:latin typeface="Bell MT" pitchFamily="18" charset="0"/>
              </a:rPr>
              <a:t>Vasily</a:t>
            </a:r>
            <a:r>
              <a:rPr lang="en-US" sz="2200" dirty="0">
                <a:latin typeface="Bell MT" pitchFamily="18" charset="0"/>
              </a:rPr>
              <a:t> </a:t>
            </a:r>
            <a:r>
              <a:rPr lang="en-US" sz="2200" dirty="0" err="1">
                <a:latin typeface="Bell MT" pitchFamily="18" charset="0"/>
              </a:rPr>
              <a:t>Lukyanenko</a:t>
            </a:r>
            <a:r>
              <a:rPr lang="en-US" sz="2200" dirty="0">
                <a:latin typeface="Bell MT" pitchFamily="18" charset="0"/>
              </a:rPr>
              <a:t> is one of the best riders in Europe, a rising star in BMX and a student of the National Mining University.  </a:t>
            </a:r>
            <a:r>
              <a:rPr lang="en-US" sz="2200" dirty="0" err="1">
                <a:latin typeface="Bell MT" pitchFamily="18" charset="0"/>
              </a:rPr>
              <a:t>Vasily</a:t>
            </a:r>
            <a:r>
              <a:rPr lang="en-US" sz="2200" dirty="0">
                <a:latin typeface="Bell MT" pitchFamily="18" charset="0"/>
              </a:rPr>
              <a:t> graciously answered all my questions which I thought would interest you as well. </a:t>
            </a:r>
            <a:endParaRPr lang="ru-RU" sz="2200" dirty="0"/>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9859" y="1691680"/>
            <a:ext cx="2270469" cy="1512168"/>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3296" y="4501991"/>
            <a:ext cx="2016224" cy="3040668"/>
          </a:xfrm>
          <a:prstGeom prst="rect">
            <a:avLst/>
          </a:prstGeom>
          <a:ln>
            <a:noFill/>
          </a:ln>
          <a:effectLst>
            <a:outerShdw blurRad="190500" algn="tl" rotWithShape="0">
              <a:srgbClr val="000000">
                <a:alpha val="70000"/>
              </a:srgbClr>
            </a:outerShdw>
          </a:effectLst>
        </p:spPr>
      </p:pic>
      <p:sp>
        <p:nvSpPr>
          <p:cNvPr id="7" name="TextBox 6"/>
          <p:cNvSpPr txBox="1"/>
          <p:nvPr/>
        </p:nvSpPr>
        <p:spPr>
          <a:xfrm>
            <a:off x="172072" y="4067944"/>
            <a:ext cx="4337048" cy="3908762"/>
          </a:xfrm>
          <a:prstGeom prst="rect">
            <a:avLst/>
          </a:prstGeom>
          <a:noFill/>
        </p:spPr>
        <p:txBody>
          <a:bodyPr wrap="square" rtlCol="0">
            <a:spAutoFit/>
          </a:bodyPr>
          <a:lstStyle/>
          <a:p>
            <a:r>
              <a:rPr lang="en-US" sz="1200" i="1" dirty="0"/>
              <a:t>- Why did you decide to do this?</a:t>
            </a:r>
            <a:endParaRPr lang="ru-RU" sz="1200" i="1" dirty="0"/>
          </a:p>
          <a:p>
            <a:r>
              <a:rPr lang="en-US" sz="1400" b="1" i="1" dirty="0"/>
              <a:t>- When I was 14 I wanted to do something extreme. On TV I saw how the guys were riding bicycles. It was exciting! I tried to ride by BMX and since that time it has become my hobby. </a:t>
            </a:r>
            <a:endParaRPr lang="ru-RU" sz="1400" i="1" dirty="0"/>
          </a:p>
          <a:p>
            <a:r>
              <a:rPr lang="en-US" sz="1200" i="1" dirty="0"/>
              <a:t>- Of course, your workout is extreme and dangerous. How often do you get injured?</a:t>
            </a:r>
            <a:endParaRPr lang="ru-RU" sz="1200" i="1" dirty="0"/>
          </a:p>
          <a:p>
            <a:r>
              <a:rPr lang="en-US" sz="1400" b="1" i="1" dirty="0"/>
              <a:t>- Not so often. I use special protective equipment</a:t>
            </a:r>
            <a:r>
              <a:rPr lang="en-US" sz="1400" b="1" i="1" dirty="0" smtClean="0"/>
              <a:t>.</a:t>
            </a:r>
            <a:endParaRPr lang="ru-RU" sz="1400" i="1" dirty="0"/>
          </a:p>
          <a:p>
            <a:r>
              <a:rPr lang="en-US" sz="1200" i="1" dirty="0"/>
              <a:t>- I know that you are a multiple winner of many competitions both in Ukraine and abroad. Tell me what have you already achieved? </a:t>
            </a:r>
            <a:endParaRPr lang="ru-RU" sz="1200" i="1" dirty="0"/>
          </a:p>
          <a:p>
            <a:r>
              <a:rPr lang="en-US" sz="1400" b="1" i="1" dirty="0"/>
              <a:t> - Last year I won 2nd place in major competitions in Russia. I also had 8th place in Spain, 5th place in Latvia. There were several first places in Ukraine, too</a:t>
            </a:r>
            <a:r>
              <a:rPr lang="en-US" sz="1400" b="1" i="1" dirty="0" smtClean="0"/>
              <a:t>.</a:t>
            </a:r>
            <a:endParaRPr lang="ru-RU" sz="1400" b="1" i="1" dirty="0"/>
          </a:p>
          <a:p>
            <a:r>
              <a:rPr lang="en-US" sz="1200" i="1" dirty="0"/>
              <a:t> - You are training a lot, learning a foreign language, participating in various competitions. As I understand you want to associate with the sport all your future life?</a:t>
            </a:r>
            <a:endParaRPr lang="ru-RU" sz="1200" i="1" dirty="0"/>
          </a:p>
          <a:p>
            <a:r>
              <a:rPr lang="en-US" sz="1400" b="1" i="1" dirty="0"/>
              <a:t> - I'll ride as long as health would allow me to do it. </a:t>
            </a:r>
            <a:endParaRPr lang="ru-RU" sz="1400" i="1" dirty="0"/>
          </a:p>
          <a:p>
            <a:r>
              <a:rPr lang="en-US" sz="1200" i="1" dirty="0"/>
              <a:t>- Do you have a motto?</a:t>
            </a:r>
            <a:endParaRPr lang="ru-RU" sz="1200" i="1" dirty="0"/>
          </a:p>
          <a:p>
            <a:r>
              <a:rPr lang="en-US" sz="1400" b="1" i="1" dirty="0"/>
              <a:t> - Achieving the goals</a:t>
            </a:r>
            <a:r>
              <a:rPr lang="en-US" sz="1400" b="1" i="1" dirty="0" smtClean="0"/>
              <a:t>!</a:t>
            </a:r>
            <a:endParaRPr lang="ru-RU" sz="1400" b="1" i="1" dirty="0"/>
          </a:p>
        </p:txBody>
      </p:sp>
      <p:sp>
        <p:nvSpPr>
          <p:cNvPr id="8" name="TextBox 7"/>
          <p:cNvSpPr txBox="1"/>
          <p:nvPr/>
        </p:nvSpPr>
        <p:spPr>
          <a:xfrm>
            <a:off x="260648" y="8172400"/>
            <a:ext cx="6368872" cy="861774"/>
          </a:xfrm>
          <a:prstGeom prst="rect">
            <a:avLst/>
          </a:prstGeom>
          <a:noFill/>
        </p:spPr>
        <p:txBody>
          <a:bodyPr wrap="square" rtlCol="0">
            <a:spAutoFit/>
          </a:bodyPr>
          <a:lstStyle/>
          <a:p>
            <a:pPr algn="ctr"/>
            <a:r>
              <a:rPr lang="en-US" sz="1600" b="1" dirty="0">
                <a:latin typeface="Bell MT" pitchFamily="18" charset="0"/>
              </a:rPr>
              <a:t>After talking with </a:t>
            </a:r>
            <a:r>
              <a:rPr lang="en-US" sz="1600" b="1" dirty="0" err="1">
                <a:latin typeface="Bell MT" pitchFamily="18" charset="0"/>
              </a:rPr>
              <a:t>Vasya</a:t>
            </a:r>
            <a:r>
              <a:rPr lang="en-US" sz="1600" b="1" dirty="0">
                <a:latin typeface="Bell MT" pitchFamily="18" charset="0"/>
              </a:rPr>
              <a:t>, I can say that his popularity is not far away. So, be confident, set goals and achieve them!</a:t>
            </a:r>
            <a:endParaRPr lang="ru-RU" sz="1600" b="1" dirty="0"/>
          </a:p>
          <a:p>
            <a:endParaRPr lang="ru-RU" dirty="0"/>
          </a:p>
        </p:txBody>
      </p:sp>
    </p:spTree>
    <p:extLst>
      <p:ext uri="{BB962C8B-B14F-4D97-AF65-F5344CB8AC3E}">
        <p14:creationId xmlns:p14="http://schemas.microsoft.com/office/powerpoint/2010/main" val="35415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alpha val="83000"/>
                <a:lumMod val="96000"/>
              </a:schemeClr>
            </a:gs>
            <a:gs pos="39999">
              <a:schemeClr val="accent3">
                <a:lumMod val="60000"/>
                <a:lumOff val="40000"/>
                <a:alpha val="56000"/>
              </a:schemeClr>
            </a:gs>
            <a:gs pos="70000">
              <a:schemeClr val="accent3">
                <a:lumMod val="40000"/>
                <a:lumOff val="60000"/>
                <a:alpha val="91000"/>
              </a:schemeClr>
            </a:gs>
            <a:gs pos="100000">
              <a:schemeClr val="accent3">
                <a:lumMod val="20000"/>
                <a:lumOff val="80000"/>
                <a:alpha val="67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107504"/>
            <a:ext cx="6172200" cy="1524000"/>
          </a:xfrm>
        </p:spPr>
        <p:txBody>
          <a:bodyPr>
            <a:normAutofit fontScale="90000"/>
          </a:bodyPr>
          <a:lstStyle/>
          <a:p>
            <a:r>
              <a:rPr lang="en-US" dirty="0" smtClean="0">
                <a:latin typeface="Kristen ITC" pitchFamily="66" charset="0"/>
              </a:rPr>
              <a:t>Some inspiring numbers to get you on your bike</a:t>
            </a:r>
            <a:endParaRPr lang="en-US" dirty="0">
              <a:latin typeface="Kristen ITC" pitchFamily="66" charset="0"/>
            </a:endParaRPr>
          </a:p>
        </p:txBody>
      </p:sp>
      <p:sp>
        <p:nvSpPr>
          <p:cNvPr id="3" name="Объект 2"/>
          <p:cNvSpPr>
            <a:spLocks noGrp="1"/>
          </p:cNvSpPr>
          <p:nvPr>
            <p:ph sz="half" idx="1"/>
          </p:nvPr>
        </p:nvSpPr>
        <p:spPr>
          <a:xfrm>
            <a:off x="476672" y="1547664"/>
            <a:ext cx="3374132" cy="2078359"/>
          </a:xfrm>
        </p:spPr>
        <p:txBody>
          <a:bodyPr>
            <a:normAutofit fontScale="47500" lnSpcReduction="20000"/>
          </a:bodyPr>
          <a:lstStyle/>
          <a:p>
            <a:pPr marL="0" indent="457200" algn="just">
              <a:buNone/>
            </a:pPr>
            <a:r>
              <a:rPr lang="en-US" sz="3400" dirty="0">
                <a:latin typeface="Arial Black" pitchFamily="34" charset="0"/>
              </a:rPr>
              <a:t>You don't need us to tell you that getting on your bike is a good idea, you can do the </a:t>
            </a:r>
            <a:r>
              <a:rPr lang="en-US" sz="3400" dirty="0" err="1">
                <a:latin typeface="Arial Black" pitchFamily="34" charset="0"/>
              </a:rPr>
              <a:t>maths</a:t>
            </a:r>
            <a:r>
              <a:rPr lang="en-US" sz="3400" dirty="0">
                <a:latin typeface="Arial Black" pitchFamily="34" charset="0"/>
              </a:rPr>
              <a:t> for yourself. With the physical, financial and environmental benefits, you'll soon find out cycling really does add up! </a:t>
            </a:r>
            <a:r>
              <a:rPr lang="ru-RU" sz="3400" dirty="0" err="1">
                <a:latin typeface="Arial Black" pitchFamily="34" charset="0"/>
              </a:rPr>
              <a:t>The</a:t>
            </a:r>
            <a:r>
              <a:rPr lang="ru-RU" sz="3400" dirty="0">
                <a:latin typeface="Arial Black" pitchFamily="34" charset="0"/>
              </a:rPr>
              <a:t> </a:t>
            </a:r>
            <a:r>
              <a:rPr lang="ru-RU" sz="3400" dirty="0" err="1">
                <a:latin typeface="Arial Black" pitchFamily="34" charset="0"/>
              </a:rPr>
              <a:t>following</a:t>
            </a:r>
            <a:r>
              <a:rPr lang="ru-RU" sz="3400" dirty="0">
                <a:latin typeface="Arial Black" pitchFamily="34" charset="0"/>
              </a:rPr>
              <a:t> </a:t>
            </a:r>
            <a:r>
              <a:rPr lang="ru-RU" sz="3400" dirty="0" err="1">
                <a:latin typeface="Arial Black" pitchFamily="34" charset="0"/>
              </a:rPr>
              <a:t>figures</a:t>
            </a:r>
            <a:r>
              <a:rPr lang="ru-RU" sz="3400" dirty="0">
                <a:latin typeface="Arial Black" pitchFamily="34" charset="0"/>
              </a:rPr>
              <a:t> </a:t>
            </a:r>
            <a:r>
              <a:rPr lang="ru-RU" sz="3400" dirty="0" err="1">
                <a:latin typeface="Arial Black" pitchFamily="34" charset="0"/>
              </a:rPr>
              <a:t>relate</a:t>
            </a:r>
            <a:r>
              <a:rPr lang="ru-RU" sz="3400" dirty="0">
                <a:latin typeface="Arial Black" pitchFamily="34" charset="0"/>
              </a:rPr>
              <a:t> </a:t>
            </a:r>
            <a:r>
              <a:rPr lang="ru-RU" sz="3400" dirty="0" err="1">
                <a:latin typeface="Arial Black" pitchFamily="34" charset="0"/>
              </a:rPr>
              <a:t>to</a:t>
            </a:r>
            <a:r>
              <a:rPr lang="ru-RU" sz="3400" dirty="0">
                <a:latin typeface="Arial Black" pitchFamily="34" charset="0"/>
              </a:rPr>
              <a:t> </a:t>
            </a:r>
            <a:r>
              <a:rPr lang="ru-RU" sz="3400" dirty="0" err="1">
                <a:latin typeface="Arial Black" pitchFamily="34" charset="0"/>
              </a:rPr>
              <a:t>cycling</a:t>
            </a:r>
            <a:r>
              <a:rPr lang="ru-RU" sz="3400" dirty="0">
                <a:latin typeface="Arial Black" pitchFamily="34" charset="0"/>
              </a:rPr>
              <a:t> </a:t>
            </a:r>
            <a:r>
              <a:rPr lang="ru-RU" sz="3400" dirty="0" err="1">
                <a:latin typeface="Arial Black" pitchFamily="34" charset="0"/>
              </a:rPr>
              <a:t>in</a:t>
            </a:r>
            <a:r>
              <a:rPr lang="ru-RU" sz="3400" dirty="0">
                <a:latin typeface="Arial Black" pitchFamily="34" charset="0"/>
              </a:rPr>
              <a:t> </a:t>
            </a:r>
            <a:r>
              <a:rPr lang="ru-RU" sz="3400" dirty="0" err="1">
                <a:latin typeface="Arial Black" pitchFamily="34" charset="0"/>
              </a:rPr>
              <a:t>the</a:t>
            </a:r>
            <a:r>
              <a:rPr lang="ru-RU" sz="3400" dirty="0">
                <a:latin typeface="Arial Black" pitchFamily="34" charset="0"/>
              </a:rPr>
              <a:t> UK:</a:t>
            </a:r>
          </a:p>
          <a:p>
            <a:endParaRPr lang="ru-RU" dirty="0"/>
          </a:p>
        </p:txBody>
      </p:sp>
      <p:sp>
        <p:nvSpPr>
          <p:cNvPr id="4" name="Объект 3"/>
          <p:cNvSpPr>
            <a:spLocks noGrp="1"/>
          </p:cNvSpPr>
          <p:nvPr>
            <p:ph sz="half" idx="2"/>
          </p:nvPr>
        </p:nvSpPr>
        <p:spPr>
          <a:xfrm>
            <a:off x="3136330" y="3514564"/>
            <a:ext cx="3460998" cy="5283223"/>
          </a:xfrm>
        </p:spPr>
        <p:txBody>
          <a:bodyPr>
            <a:normAutofit fontScale="47500" lnSpcReduction="20000"/>
          </a:bodyPr>
          <a:lstStyle/>
          <a:p>
            <a:pPr lvl="0" algn="just"/>
            <a:r>
              <a:rPr lang="en-US" sz="2900" dirty="0">
                <a:latin typeface="Century Gothic" pitchFamily="34" charset="0"/>
              </a:rPr>
              <a:t>20 times less dangerous than not cycling</a:t>
            </a:r>
            <a:endParaRPr lang="ru-RU" sz="2900" dirty="0">
              <a:latin typeface="Century Gothic" pitchFamily="34" charset="0"/>
            </a:endParaRPr>
          </a:p>
          <a:p>
            <a:pPr lvl="0" algn="just"/>
            <a:r>
              <a:rPr lang="en-US" sz="2900" dirty="0">
                <a:latin typeface="Century Gothic" pitchFamily="34" charset="0"/>
              </a:rPr>
              <a:t>97% chance of not getting rained on</a:t>
            </a:r>
            <a:endParaRPr lang="ru-RU" sz="2900" dirty="0">
              <a:latin typeface="Century Gothic" pitchFamily="34" charset="0"/>
            </a:endParaRPr>
          </a:p>
          <a:p>
            <a:pPr lvl="0" algn="just"/>
            <a:r>
              <a:rPr lang="en-US" sz="2900" dirty="0">
                <a:latin typeface="Century Gothic" pitchFamily="34" charset="0"/>
              </a:rPr>
              <a:t>Twice as fast as a car in traffic</a:t>
            </a:r>
            <a:endParaRPr lang="ru-RU" sz="2900" dirty="0">
              <a:latin typeface="Century Gothic" pitchFamily="34" charset="0"/>
            </a:endParaRPr>
          </a:p>
          <a:p>
            <a:pPr lvl="0" algn="just"/>
            <a:r>
              <a:rPr lang="en-US" sz="2900" dirty="0">
                <a:latin typeface="Century Gothic" pitchFamily="34" charset="0"/>
              </a:rPr>
              <a:t>4 miles is the average cycle commute</a:t>
            </a:r>
            <a:endParaRPr lang="ru-RU" sz="2900" dirty="0">
              <a:latin typeface="Century Gothic" pitchFamily="34" charset="0"/>
            </a:endParaRPr>
          </a:p>
          <a:p>
            <a:pPr lvl="0" algn="just"/>
            <a:r>
              <a:rPr lang="en-US" sz="2900" dirty="0">
                <a:latin typeface="Century Gothic" pitchFamily="34" charset="0"/>
              </a:rPr>
              <a:t>£382 a year to boost the economy for every new cyclist</a:t>
            </a:r>
            <a:endParaRPr lang="ru-RU" sz="2900" dirty="0">
              <a:latin typeface="Century Gothic" pitchFamily="34" charset="0"/>
            </a:endParaRPr>
          </a:p>
          <a:p>
            <a:pPr lvl="0" algn="just"/>
            <a:r>
              <a:rPr lang="en-US" sz="2900" dirty="0">
                <a:latin typeface="Century Gothic" pitchFamily="34" charset="0"/>
              </a:rPr>
              <a:t>At current rates, 60% of the population will be obese by 2050</a:t>
            </a:r>
            <a:endParaRPr lang="ru-RU" sz="2900" dirty="0">
              <a:latin typeface="Century Gothic" pitchFamily="34" charset="0"/>
            </a:endParaRPr>
          </a:p>
          <a:p>
            <a:pPr lvl="0" algn="just"/>
            <a:r>
              <a:rPr lang="en-US" sz="2900" dirty="0">
                <a:latin typeface="Century Gothic" pitchFamily="34" charset="0"/>
              </a:rPr>
              <a:t>A bike takes 6.2 </a:t>
            </a:r>
            <a:r>
              <a:rPr lang="en-US" sz="2900" dirty="0" err="1">
                <a:latin typeface="Century Gothic" pitchFamily="34" charset="0"/>
              </a:rPr>
              <a:t>tonnes</a:t>
            </a:r>
            <a:r>
              <a:rPr lang="en-US" sz="2900" dirty="0">
                <a:latin typeface="Century Gothic" pitchFamily="34" charset="0"/>
              </a:rPr>
              <a:t> less carbon than a car to make</a:t>
            </a:r>
            <a:endParaRPr lang="ru-RU" sz="2900" dirty="0">
              <a:latin typeface="Century Gothic" pitchFamily="34" charset="0"/>
            </a:endParaRPr>
          </a:p>
          <a:p>
            <a:pPr lvl="0" algn="just"/>
            <a:r>
              <a:rPr lang="en-US" sz="2900" dirty="0">
                <a:latin typeface="Century Gothic" pitchFamily="34" charset="0"/>
              </a:rPr>
              <a:t>10 bikes can be parked in the space it takes to park one car</a:t>
            </a:r>
            <a:endParaRPr lang="ru-RU" sz="2900" dirty="0">
              <a:latin typeface="Century Gothic" pitchFamily="34" charset="0"/>
            </a:endParaRPr>
          </a:p>
          <a:p>
            <a:pPr lvl="0" algn="just"/>
            <a:r>
              <a:rPr lang="en-US" sz="2900" dirty="0">
                <a:latin typeface="Century Gothic" pitchFamily="34" charset="0"/>
              </a:rPr>
              <a:t>A Zone 3 Oyster card commute in London costs £5.80 a day</a:t>
            </a:r>
            <a:endParaRPr lang="ru-RU" sz="2900" dirty="0">
              <a:latin typeface="Century Gothic" pitchFamily="34" charset="0"/>
            </a:endParaRPr>
          </a:p>
          <a:p>
            <a:pPr lvl="0" algn="just"/>
            <a:r>
              <a:rPr lang="en-US" sz="2900" dirty="0">
                <a:latin typeface="Century Gothic" pitchFamily="34" charset="0"/>
              </a:rPr>
              <a:t>Cycling in London has increased by 91% since 2003</a:t>
            </a:r>
            <a:endParaRPr lang="ru-RU" sz="2900" dirty="0">
              <a:latin typeface="Century Gothic" pitchFamily="34" charset="0"/>
            </a:endParaRPr>
          </a:p>
          <a:p>
            <a:pPr lvl="0" algn="just"/>
            <a:r>
              <a:rPr lang="en-US" sz="2900" dirty="0">
                <a:latin typeface="Century Gothic" pitchFamily="34" charset="0"/>
              </a:rPr>
              <a:t>A middle-aged cyclist is typically as fit as someone 10 years younger</a:t>
            </a:r>
            <a:endParaRPr lang="ru-RU" sz="2900" dirty="0">
              <a:latin typeface="Century Gothic" pitchFamily="34" charset="0"/>
            </a:endParaRPr>
          </a:p>
          <a:p>
            <a:pPr lvl="0" algn="just"/>
            <a:r>
              <a:rPr lang="en-US" sz="2900" dirty="0">
                <a:latin typeface="Century Gothic" pitchFamily="34" charset="0"/>
              </a:rPr>
              <a:t>16 mile commute = 800 calories. That's 4 bags of crisps or 12 fig rolls or 6 bananas or 6 cans of coke</a:t>
            </a:r>
            <a:endParaRPr lang="ru-RU" sz="2900" dirty="0">
              <a:latin typeface="Century Gothic" pitchFamily="34" charset="0"/>
            </a:endParaRPr>
          </a:p>
          <a:p>
            <a:pPr lvl="0" algn="just"/>
            <a:r>
              <a:rPr lang="en-US" sz="2900" dirty="0">
                <a:latin typeface="Century Gothic" pitchFamily="34" charset="0"/>
              </a:rPr>
              <a:t>60% of car trips are shorter than 5 miles</a:t>
            </a:r>
            <a:endParaRPr lang="ru-RU" sz="2900" dirty="0">
              <a:latin typeface="Century Gothic" pitchFamily="34" charset="0"/>
            </a:endParaRP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9080" y="1691680"/>
            <a:ext cx="2448272" cy="1629631"/>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88" y="3779912"/>
            <a:ext cx="2376264" cy="2376264"/>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335" y="6500560"/>
            <a:ext cx="1798969" cy="20662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1943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C0099">
                <a:alpha val="45000"/>
              </a:srgbClr>
            </a:gs>
            <a:gs pos="39999">
              <a:srgbClr val="FF33CC">
                <a:alpha val="33000"/>
              </a:srgbClr>
            </a:gs>
            <a:gs pos="70000">
              <a:srgbClr val="FFCCFF">
                <a:alpha val="45000"/>
              </a:srgbClr>
            </a:gs>
            <a:gs pos="100000">
              <a:schemeClr val="bg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2261600"/>
          </a:xfrm>
        </p:spPr>
        <p:txBody>
          <a:bodyPr>
            <a:noAutofit/>
          </a:bodyPr>
          <a:lstStyle/>
          <a:p>
            <a:r>
              <a:rPr lang="en-US" sz="3600" dirty="0">
                <a:latin typeface="Broadway" pitchFamily="82" charset="0"/>
              </a:rPr>
              <a:t>Do you love to sing or dance? Do you love sports or aerobics? You have to come here</a:t>
            </a:r>
            <a:r>
              <a:rPr lang="en-US" sz="3600" dirty="0" smtClean="0">
                <a:latin typeface="Broadway" pitchFamily="82" charset="0"/>
              </a:rPr>
              <a:t>!</a:t>
            </a:r>
            <a:endParaRPr lang="ru-RU" sz="36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5047" y="6012160"/>
            <a:ext cx="2913913"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Объект 3"/>
          <p:cNvSpPr>
            <a:spLocks noGrp="1"/>
          </p:cNvSpPr>
          <p:nvPr>
            <p:ph sz="half" idx="2"/>
          </p:nvPr>
        </p:nvSpPr>
        <p:spPr>
          <a:xfrm>
            <a:off x="3212976" y="2843808"/>
            <a:ext cx="3384376" cy="5616624"/>
          </a:xfrm>
        </p:spPr>
        <p:txBody>
          <a:bodyPr>
            <a:normAutofit fontScale="55000" lnSpcReduction="20000"/>
          </a:bodyPr>
          <a:lstStyle/>
          <a:p>
            <a:pPr marL="0" indent="457200" algn="just">
              <a:buNone/>
            </a:pPr>
            <a:r>
              <a:rPr lang="en-US" sz="3800" dirty="0">
                <a:latin typeface="Agency FB" pitchFamily="34" charset="0"/>
              </a:rPr>
              <a:t>Students of National Mining University have all possibilities for personal development. Playing sports is of great importance in this case. You can do aerobics, </a:t>
            </a:r>
            <a:r>
              <a:rPr lang="en-US" sz="3800" dirty="0" err="1">
                <a:latin typeface="Agency FB" pitchFamily="34" charset="0"/>
              </a:rPr>
              <a:t>pilates</a:t>
            </a:r>
            <a:r>
              <a:rPr lang="en-US" sz="3800" dirty="0">
                <a:latin typeface="Agency FB" pitchFamily="34" charset="0"/>
              </a:rPr>
              <a:t>, tennis, football, cheerleading in </a:t>
            </a:r>
            <a:r>
              <a:rPr lang="en-US" sz="3800" dirty="0" smtClean="0">
                <a:latin typeface="Agency FB" pitchFamily="34" charset="0"/>
              </a:rPr>
              <a:t>the university.</a:t>
            </a:r>
          </a:p>
          <a:p>
            <a:pPr marL="0" indent="457200" algn="just">
              <a:buNone/>
            </a:pPr>
            <a:endParaRPr lang="en-US" sz="3800" dirty="0" smtClean="0">
              <a:latin typeface="Agency FB" pitchFamily="34" charset="0"/>
            </a:endParaRPr>
          </a:p>
          <a:p>
            <a:pPr marL="0" indent="457200" algn="just">
              <a:buNone/>
            </a:pPr>
            <a:r>
              <a:rPr lang="en-US" sz="3800" dirty="0" smtClean="0">
                <a:latin typeface="Agency FB" pitchFamily="34" charset="0"/>
              </a:rPr>
              <a:t>Workouts </a:t>
            </a:r>
            <a:r>
              <a:rPr lang="en-US" sz="3800" dirty="0">
                <a:latin typeface="Agency FB" pitchFamily="34" charset="0"/>
              </a:rPr>
              <a:t>are always fun and effective. Sports and supportive coaches help you to make the perfect body and meet new friends.</a:t>
            </a:r>
            <a:br>
              <a:rPr lang="en-US" sz="3800" dirty="0">
                <a:latin typeface="Agency FB" pitchFamily="34" charset="0"/>
              </a:rPr>
            </a:br>
            <a:r>
              <a:rPr lang="en-US" sz="3800" dirty="0">
                <a:latin typeface="Agency FB" pitchFamily="34" charset="0"/>
              </a:rPr>
              <a:t>Talented and active students can take part in creative concerts where they can show their best skills. Every year, every month assembly hall of the university is filled up with a large number of young people. If you come here for the first time to see a concert, the second time you will want to be on the scene. Welcome! </a:t>
            </a:r>
            <a:endParaRPr lang="ru-RU" sz="3800" dirty="0"/>
          </a:p>
          <a:p>
            <a:endParaRPr lang="ru-RU" dirty="0"/>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13022" b="13201"/>
          <a:stretch/>
        </p:blipFill>
        <p:spPr>
          <a:xfrm>
            <a:off x="188640" y="3203848"/>
            <a:ext cx="2880320" cy="2125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143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C0099">
                <a:alpha val="45000"/>
              </a:srgbClr>
            </a:gs>
            <a:gs pos="39999">
              <a:srgbClr val="FF33CC">
                <a:alpha val="33000"/>
              </a:srgbClr>
            </a:gs>
            <a:gs pos="70000">
              <a:srgbClr val="FFCCFF">
                <a:alpha val="45000"/>
              </a:srgbClr>
            </a:gs>
            <a:gs pos="100000">
              <a:schemeClr val="bg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a:latin typeface="Curlz MT" pitchFamily="82" charset="0"/>
              </a:rPr>
              <a:t>Handmade as medicine for the </a:t>
            </a:r>
            <a:r>
              <a:rPr lang="en-US" sz="4800" b="1" dirty="0" smtClean="0">
                <a:latin typeface="Curlz MT" pitchFamily="82" charset="0"/>
              </a:rPr>
              <a:t>soul</a:t>
            </a:r>
            <a:endParaRPr lang="ru-RU" sz="4800" b="1" dirty="0"/>
          </a:p>
        </p:txBody>
      </p:sp>
      <p:sp>
        <p:nvSpPr>
          <p:cNvPr id="3" name="Объект 2"/>
          <p:cNvSpPr>
            <a:spLocks noGrp="1"/>
          </p:cNvSpPr>
          <p:nvPr>
            <p:ph sz="half" idx="1"/>
          </p:nvPr>
        </p:nvSpPr>
        <p:spPr>
          <a:xfrm>
            <a:off x="414562" y="1907704"/>
            <a:ext cx="4022204" cy="4656151"/>
          </a:xfrm>
        </p:spPr>
        <p:txBody>
          <a:bodyPr>
            <a:normAutofit fontScale="62500" lnSpcReduction="20000"/>
          </a:bodyPr>
          <a:lstStyle/>
          <a:p>
            <a:pPr marL="0" indent="457200" algn="just">
              <a:buNone/>
            </a:pPr>
            <a:r>
              <a:rPr lang="en-US" sz="2600" dirty="0">
                <a:latin typeface="Lucida Calligraphy" pitchFamily="66" charset="0"/>
              </a:rPr>
              <a:t>One day I was bored and I did not know what to do. Suddenly I saw beads. Hardly ever I looked back when in the evening a ready necklace was in my hands. Hands seem to know what to do and how to do and they didn’t even consult with the head. It was how my creative work began since that moment. Like any girl I have always wanted to be beautiful. As we know beauty is in the details. So, it is always necessary for girls to think about their look in details. I think it's very pleasant to realize that you wear things which you have done yourself. So, Hand-made is a very useful activity. It seems to me every girl knows how to sew, knit, sculpt, or at least something from this list. </a:t>
            </a:r>
            <a:endParaRPr lang="ru-RU" sz="2600" dirty="0"/>
          </a:p>
          <a:p>
            <a:endParaRPr lang="ru-RU" dirty="0"/>
          </a:p>
        </p:txBody>
      </p:sp>
      <p:sp>
        <p:nvSpPr>
          <p:cNvPr id="5" name="TextBox 4"/>
          <p:cNvSpPr txBox="1"/>
          <p:nvPr/>
        </p:nvSpPr>
        <p:spPr>
          <a:xfrm>
            <a:off x="414562" y="7983386"/>
            <a:ext cx="6173296" cy="1231106"/>
          </a:xfrm>
          <a:prstGeom prst="rect">
            <a:avLst/>
          </a:prstGeom>
          <a:noFill/>
        </p:spPr>
        <p:txBody>
          <a:bodyPr wrap="square" rtlCol="0">
            <a:spAutoFit/>
          </a:bodyPr>
          <a:lstStyle/>
          <a:p>
            <a:pPr algn="ctr"/>
            <a:r>
              <a:rPr lang="en-US" sz="2800" dirty="0">
                <a:latin typeface="Curlz MT" pitchFamily="82" charset="0"/>
              </a:rPr>
              <a:t>So, dear girls, create beauty within yourself, for yourself and around you!</a:t>
            </a:r>
            <a:endParaRPr lang="ru-RU" sz="2800" dirty="0"/>
          </a:p>
          <a:p>
            <a:pPr algn="ct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298" y="2287298"/>
            <a:ext cx="2038560" cy="2718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217" y="6156177"/>
            <a:ext cx="1181986" cy="1695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5447" y="5410246"/>
            <a:ext cx="1627310" cy="2169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724" y="6176943"/>
            <a:ext cx="1260140" cy="1680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770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47000"/>
              </a:srgbClr>
            </a:gs>
            <a:gs pos="39999">
              <a:srgbClr val="FF6600">
                <a:alpha val="28000"/>
              </a:srgbClr>
            </a:gs>
            <a:gs pos="70000">
              <a:srgbClr val="FFCC99">
                <a:alpha val="67000"/>
              </a:srgbClr>
            </a:gs>
            <a:gs pos="100000">
              <a:schemeClr val="bg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901560"/>
          </a:xfrm>
        </p:spPr>
        <p:txBody>
          <a:bodyPr>
            <a:normAutofit fontScale="90000"/>
          </a:bodyPr>
          <a:lstStyle/>
          <a:p>
            <a:r>
              <a:rPr lang="en-US" sz="4000" dirty="0" smtClean="0">
                <a:solidFill>
                  <a:srgbClr val="C00000"/>
                </a:solidFill>
                <a:latin typeface="Goudy Stout" pitchFamily="18" charset="0"/>
              </a:rPr>
              <a:t>Work</a:t>
            </a:r>
            <a:r>
              <a:rPr lang="en-US" sz="4000" dirty="0" smtClean="0">
                <a:latin typeface="Goudy Stout" pitchFamily="18" charset="0"/>
              </a:rPr>
              <a:t> </a:t>
            </a:r>
            <a:r>
              <a:rPr lang="en-US" sz="4000" dirty="0" smtClean="0">
                <a:solidFill>
                  <a:schemeClr val="bg1"/>
                </a:solidFill>
                <a:latin typeface="Goudy Stout" pitchFamily="18" charset="0"/>
              </a:rPr>
              <a:t>and</a:t>
            </a:r>
            <a:r>
              <a:rPr lang="en-US" sz="4000" dirty="0" smtClean="0">
                <a:latin typeface="Goudy Stout" pitchFamily="18" charset="0"/>
              </a:rPr>
              <a:t> </a:t>
            </a:r>
            <a:r>
              <a:rPr lang="en-US" sz="4000" dirty="0" smtClean="0">
                <a:solidFill>
                  <a:srgbClr val="0070C0"/>
                </a:solidFill>
                <a:latin typeface="Goudy Stout" pitchFamily="18" charset="0"/>
              </a:rPr>
              <a:t>Travel</a:t>
            </a:r>
            <a:r>
              <a:rPr lang="en-US" sz="4000" dirty="0" smtClean="0">
                <a:latin typeface="Goudy Stout" pitchFamily="18" charset="0"/>
              </a:rPr>
              <a:t> </a:t>
            </a:r>
            <a:br>
              <a:rPr lang="en-US" sz="4000" dirty="0" smtClean="0">
                <a:latin typeface="Goudy Stout" pitchFamily="18" charset="0"/>
              </a:rPr>
            </a:br>
            <a:r>
              <a:rPr lang="en-US" dirty="0" smtClean="0">
                <a:latin typeface="Goudy Stout" pitchFamily="18" charset="0"/>
              </a:rPr>
              <a:t>USA</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73016" y="5796136"/>
            <a:ext cx="3027362" cy="2016224"/>
          </a:xfrm>
          <a:prstGeom prst="rect">
            <a:avLst/>
          </a:prstGeom>
          <a:ln>
            <a:noFill/>
          </a:ln>
          <a:effectLst>
            <a:outerShdw blurRad="292100" dist="139700" dir="2700000" algn="tl" rotWithShape="0">
              <a:srgbClr val="333333">
                <a:alpha val="65000"/>
              </a:srgbClr>
            </a:outerShdw>
          </a:effectLst>
        </p:spPr>
      </p:pic>
      <p:sp>
        <p:nvSpPr>
          <p:cNvPr id="4" name="Объект 3"/>
          <p:cNvSpPr>
            <a:spLocks noGrp="1"/>
          </p:cNvSpPr>
          <p:nvPr>
            <p:ph sz="half" idx="2"/>
          </p:nvPr>
        </p:nvSpPr>
        <p:spPr>
          <a:xfrm>
            <a:off x="260648" y="2339752"/>
            <a:ext cx="6336704" cy="3024336"/>
          </a:xfrm>
        </p:spPr>
        <p:txBody>
          <a:bodyPr>
            <a:normAutofit fontScale="55000" lnSpcReduction="20000"/>
          </a:bodyPr>
          <a:lstStyle/>
          <a:p>
            <a:pPr marL="0" indent="457200" algn="just">
              <a:buNone/>
            </a:pPr>
            <a:r>
              <a:rPr lang="en-US" sz="2900" dirty="0" smtClean="0"/>
              <a:t>Work and Travel USA is a program of international cultural exchange that allows students from different countries of the world to depart to the United States to work and travel on summer vacations. The primary purpose of the program is to acquaint foreign students with the culture and life of modern America and the sharing of other cultures with local inhabitants. </a:t>
            </a:r>
          </a:p>
          <a:p>
            <a:pPr marL="0" indent="457200" algn="just">
              <a:buNone/>
            </a:pPr>
            <a:r>
              <a:rPr lang="en-US" sz="2900" dirty="0" smtClean="0"/>
              <a:t>The founder of the program and its main supervisor is the Department of State, which determines the number of students that have a right to take part each year. Companies that represent the program abroad register students in the program, and help to provide information and get the necessary documents. Also some agencies help program participants to plan their journey to their future place of work, giving the possibility of purchasing international airline tickets on students tariffs.</a:t>
            </a:r>
          </a:p>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8" y="5508104"/>
            <a:ext cx="28575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121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68000"/>
                <a:lumMod val="96000"/>
                <a:lumOff val="4000"/>
              </a:srgbClr>
            </a:gs>
            <a:gs pos="50000">
              <a:srgbClr val="FF6600">
                <a:alpha val="47000"/>
              </a:srgbClr>
            </a:gs>
            <a:gs pos="100000">
              <a:schemeClr val="bg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179512"/>
            <a:ext cx="6172200" cy="1685536"/>
          </a:xfrm>
        </p:spPr>
        <p:txBody>
          <a:bodyPr>
            <a:noAutofit/>
          </a:bodyPr>
          <a:lstStyle/>
          <a:p>
            <a:r>
              <a:rPr lang="en-US" sz="5400" b="1" dirty="0">
                <a:solidFill>
                  <a:schemeClr val="bg1"/>
                </a:solidFill>
                <a:effectLst>
                  <a:outerShdw blurRad="38100" dist="38100" dir="2700000" algn="tl">
                    <a:srgbClr val="000000">
                      <a:alpha val="43137"/>
                    </a:srgbClr>
                  </a:outerShdw>
                </a:effectLst>
                <a:latin typeface="Kristen ITC" pitchFamily="66" charset="0"/>
              </a:rPr>
              <a:t>The creators of the magazine</a:t>
            </a:r>
            <a:endParaRPr lang="ru-RU" sz="5400" b="1" dirty="0">
              <a:solidFill>
                <a:schemeClr val="bg1"/>
              </a:solidFill>
              <a:effectLst>
                <a:outerShdw blurRad="38100" dist="38100" dir="2700000" algn="tl">
                  <a:srgbClr val="000000">
                    <a:alpha val="43137"/>
                  </a:srgbClr>
                </a:outerShdw>
              </a:effectLst>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28184" y="3321164"/>
            <a:ext cx="1945647"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flipH="1">
            <a:off x="4653136" y="2491776"/>
            <a:ext cx="1962813" cy="2677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008" y="6191958"/>
            <a:ext cx="3024336" cy="2253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976" y="2483768"/>
            <a:ext cx="1872208" cy="2812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696" y="5993628"/>
            <a:ext cx="1851608" cy="2468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221088" y="8552978"/>
            <a:ext cx="3024336" cy="369332"/>
          </a:xfrm>
          <a:prstGeom prst="rect">
            <a:avLst/>
          </a:prstGeom>
          <a:noFill/>
        </p:spPr>
        <p:txBody>
          <a:bodyPr wrap="square" rtlCol="0">
            <a:spAutoFit/>
          </a:bodyPr>
          <a:lstStyle/>
          <a:p>
            <a:r>
              <a:rPr lang="en-US" dirty="0" err="1" smtClean="0"/>
              <a:t>Dariya</a:t>
            </a:r>
            <a:r>
              <a:rPr lang="en-US" dirty="0" smtClean="0"/>
              <a:t> </a:t>
            </a:r>
            <a:r>
              <a:rPr lang="en-US" dirty="0" err="1" smtClean="0"/>
              <a:t>Korzh</a:t>
            </a:r>
            <a:endParaRPr lang="ru-RU" dirty="0"/>
          </a:p>
        </p:txBody>
      </p:sp>
      <p:sp>
        <p:nvSpPr>
          <p:cNvPr id="9" name="TextBox 8"/>
          <p:cNvSpPr txBox="1"/>
          <p:nvPr/>
        </p:nvSpPr>
        <p:spPr>
          <a:xfrm>
            <a:off x="4797152" y="5296738"/>
            <a:ext cx="2060848" cy="369332"/>
          </a:xfrm>
          <a:prstGeom prst="rect">
            <a:avLst/>
          </a:prstGeom>
          <a:noFill/>
        </p:spPr>
        <p:txBody>
          <a:bodyPr wrap="square" rtlCol="0">
            <a:spAutoFit/>
          </a:bodyPr>
          <a:lstStyle/>
          <a:p>
            <a:r>
              <a:rPr lang="en-US" dirty="0" smtClean="0"/>
              <a:t>Catherine </a:t>
            </a:r>
            <a:r>
              <a:rPr lang="en-US" dirty="0" err="1" smtClean="0"/>
              <a:t>Piyak</a:t>
            </a:r>
            <a:endParaRPr lang="ru-RU" dirty="0"/>
          </a:p>
        </p:txBody>
      </p:sp>
      <p:sp>
        <p:nvSpPr>
          <p:cNvPr id="10" name="TextBox 9"/>
          <p:cNvSpPr txBox="1"/>
          <p:nvPr/>
        </p:nvSpPr>
        <p:spPr>
          <a:xfrm>
            <a:off x="2626612" y="5627008"/>
            <a:ext cx="1748792" cy="369332"/>
          </a:xfrm>
          <a:prstGeom prst="rect">
            <a:avLst/>
          </a:prstGeom>
          <a:noFill/>
        </p:spPr>
        <p:txBody>
          <a:bodyPr wrap="square" rtlCol="0">
            <a:spAutoFit/>
          </a:bodyPr>
          <a:lstStyle/>
          <a:p>
            <a:r>
              <a:rPr lang="en-US" dirty="0" err="1" smtClean="0"/>
              <a:t>Kseniya</a:t>
            </a:r>
            <a:r>
              <a:rPr lang="en-US" dirty="0" smtClean="0"/>
              <a:t> </a:t>
            </a:r>
            <a:r>
              <a:rPr lang="en-US" dirty="0" err="1"/>
              <a:t>Kosturya</a:t>
            </a:r>
            <a:r>
              <a:rPr lang="en-US" dirty="0"/>
              <a:t> </a:t>
            </a:r>
            <a:endParaRPr lang="ru-RU" dirty="0"/>
          </a:p>
        </p:txBody>
      </p:sp>
      <p:sp>
        <p:nvSpPr>
          <p:cNvPr id="11" name="TextBox 10"/>
          <p:cNvSpPr txBox="1"/>
          <p:nvPr/>
        </p:nvSpPr>
        <p:spPr>
          <a:xfrm>
            <a:off x="836712" y="8552978"/>
            <a:ext cx="1933916" cy="369332"/>
          </a:xfrm>
          <a:prstGeom prst="rect">
            <a:avLst/>
          </a:prstGeom>
          <a:noFill/>
        </p:spPr>
        <p:txBody>
          <a:bodyPr wrap="square" rtlCol="0">
            <a:spAutoFit/>
          </a:bodyPr>
          <a:lstStyle/>
          <a:p>
            <a:r>
              <a:rPr lang="en-US" dirty="0" smtClean="0"/>
              <a:t>Tania </a:t>
            </a:r>
            <a:r>
              <a:rPr lang="en-US" dirty="0" err="1" smtClean="0"/>
              <a:t>Grechka</a:t>
            </a:r>
            <a:endParaRPr lang="ru-RU" dirty="0"/>
          </a:p>
        </p:txBody>
      </p:sp>
      <p:sp>
        <p:nvSpPr>
          <p:cNvPr id="12" name="TextBox 11"/>
          <p:cNvSpPr txBox="1"/>
          <p:nvPr/>
        </p:nvSpPr>
        <p:spPr>
          <a:xfrm>
            <a:off x="576152" y="5442342"/>
            <a:ext cx="1957904" cy="369332"/>
          </a:xfrm>
          <a:prstGeom prst="rect">
            <a:avLst/>
          </a:prstGeom>
          <a:noFill/>
        </p:spPr>
        <p:txBody>
          <a:bodyPr wrap="square" rtlCol="0">
            <a:spAutoFit/>
          </a:bodyPr>
          <a:lstStyle/>
          <a:p>
            <a:r>
              <a:rPr lang="en-US" dirty="0" err="1" smtClean="0"/>
              <a:t>Liliya</a:t>
            </a:r>
            <a:r>
              <a:rPr lang="en-US" dirty="0" smtClean="0"/>
              <a:t> </a:t>
            </a:r>
            <a:r>
              <a:rPr lang="en-US" dirty="0" err="1" smtClean="0"/>
              <a:t>Kalganova</a:t>
            </a:r>
            <a:endParaRPr lang="ru-RU" dirty="0"/>
          </a:p>
        </p:txBody>
      </p:sp>
    </p:spTree>
    <p:extLst>
      <p:ext uri="{BB962C8B-B14F-4D97-AF65-F5344CB8AC3E}">
        <p14:creationId xmlns:p14="http://schemas.microsoft.com/office/powerpoint/2010/main" val="52799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
              <a:srgbClr val="FF0000">
                <a:alpha val="64000"/>
              </a:srgbClr>
            </a:gs>
            <a:gs pos="50000">
              <a:srgbClr val="FF6600">
                <a:alpha val="54000"/>
              </a:srgbClr>
            </a:gs>
            <a:gs pos="100000">
              <a:schemeClr val="bg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524000"/>
          </a:xfrm>
        </p:spPr>
        <p:txBody>
          <a:bodyPr>
            <a:normAutofit/>
          </a:bodyPr>
          <a:lstStyle/>
          <a:p>
            <a:r>
              <a:rPr lang="en-US" sz="7200" dirty="0" smtClean="0">
                <a:latin typeface="Bauhaus 93" pitchFamily="82" charset="0"/>
              </a:rPr>
              <a:t>Outline</a:t>
            </a:r>
            <a:endParaRPr lang="ru-RU" sz="72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864" y="6228184"/>
            <a:ext cx="2664296" cy="2718669"/>
          </a:xfrm>
          <a:prstGeom prst="rect">
            <a:avLst/>
          </a:prstGeom>
        </p:spPr>
      </p:pic>
      <p:sp>
        <p:nvSpPr>
          <p:cNvPr id="3" name="Объект 2"/>
          <p:cNvSpPr>
            <a:spLocks noGrp="1"/>
          </p:cNvSpPr>
          <p:nvPr>
            <p:ph sz="half" idx="1"/>
          </p:nvPr>
        </p:nvSpPr>
        <p:spPr>
          <a:xfrm>
            <a:off x="476672" y="1619672"/>
            <a:ext cx="6120680" cy="5544616"/>
          </a:xfrm>
        </p:spPr>
        <p:txBody>
          <a:bodyPr>
            <a:normAutofit/>
          </a:bodyPr>
          <a:lstStyle/>
          <a:p>
            <a:pPr marL="514350" indent="-514350" algn="just">
              <a:buFont typeface="+mj-lt"/>
              <a:buAutoNum type="arabicPeriod"/>
            </a:pPr>
            <a:r>
              <a:rPr lang="en-US" sz="2000" dirty="0" smtClean="0">
                <a:latin typeface="Century" pitchFamily="18" charset="0"/>
              </a:rPr>
              <a:t>National Mining University  (p.3)</a:t>
            </a:r>
          </a:p>
          <a:p>
            <a:pPr marL="514350" indent="-514350" algn="just">
              <a:buFont typeface="+mj-lt"/>
              <a:buAutoNum type="arabicPeriod"/>
            </a:pPr>
            <a:r>
              <a:rPr lang="en-US" sz="2000" dirty="0" smtClean="0">
                <a:latin typeface="Century" pitchFamily="18" charset="0"/>
              </a:rPr>
              <a:t>The </a:t>
            </a:r>
            <a:r>
              <a:rPr lang="en-US" sz="2000" dirty="0">
                <a:latin typeface="Century" pitchFamily="18" charset="0"/>
              </a:rPr>
              <a:t>department of Foreign </a:t>
            </a:r>
            <a:r>
              <a:rPr lang="en-US" sz="2000" dirty="0" smtClean="0">
                <a:latin typeface="Century" pitchFamily="18" charset="0"/>
              </a:rPr>
              <a:t>Languages </a:t>
            </a:r>
            <a:r>
              <a:rPr lang="en-US" sz="2000" dirty="0">
                <a:latin typeface="Century" pitchFamily="18" charset="0"/>
              </a:rPr>
              <a:t>(</a:t>
            </a:r>
            <a:r>
              <a:rPr lang="en-US" sz="2000" dirty="0" smtClean="0">
                <a:latin typeface="Century" pitchFamily="18" charset="0"/>
              </a:rPr>
              <a:t>p.4)</a:t>
            </a:r>
          </a:p>
          <a:p>
            <a:pPr marL="514350" indent="-514350" algn="just">
              <a:buFont typeface="+mj-lt"/>
              <a:buAutoNum type="arabicPeriod"/>
            </a:pPr>
            <a:r>
              <a:rPr lang="en-US" sz="2000" dirty="0" smtClean="0">
                <a:latin typeface="Century" pitchFamily="18" charset="0"/>
              </a:rPr>
              <a:t>Ticket  to the  future </a:t>
            </a:r>
            <a:r>
              <a:rPr lang="en-US" sz="2000" dirty="0">
                <a:latin typeface="Century" pitchFamily="18" charset="0"/>
              </a:rPr>
              <a:t>(</a:t>
            </a:r>
            <a:r>
              <a:rPr lang="en-US" sz="2000" dirty="0" smtClean="0">
                <a:latin typeface="Century" pitchFamily="18" charset="0"/>
              </a:rPr>
              <a:t>p.5)</a:t>
            </a:r>
          </a:p>
          <a:p>
            <a:pPr marL="514350" indent="-514350" algn="just">
              <a:buFont typeface="+mj-lt"/>
              <a:buAutoNum type="arabicPeriod"/>
            </a:pPr>
            <a:r>
              <a:rPr lang="en-US" sz="2000" dirty="0" smtClean="0">
                <a:latin typeface="Century" pitchFamily="18" charset="0"/>
              </a:rPr>
              <a:t>Everybody </a:t>
            </a:r>
            <a:r>
              <a:rPr lang="en-US" sz="2000" dirty="0">
                <a:latin typeface="Century" pitchFamily="18" charset="0"/>
              </a:rPr>
              <a:t>has </a:t>
            </a:r>
            <a:r>
              <a:rPr lang="en-US" sz="2000" dirty="0" smtClean="0">
                <a:latin typeface="Century" pitchFamily="18" charset="0"/>
              </a:rPr>
              <a:t>dreams </a:t>
            </a:r>
            <a:r>
              <a:rPr lang="en-US" sz="2000" dirty="0">
                <a:latin typeface="Century" pitchFamily="18" charset="0"/>
              </a:rPr>
              <a:t>(</a:t>
            </a:r>
            <a:r>
              <a:rPr lang="en-US" sz="2000" dirty="0" smtClean="0">
                <a:latin typeface="Century" pitchFamily="18" charset="0"/>
              </a:rPr>
              <a:t>p.7)</a:t>
            </a:r>
          </a:p>
          <a:p>
            <a:pPr marL="514350" indent="-514350" algn="just">
              <a:buFont typeface="+mj-lt"/>
              <a:buAutoNum type="arabicPeriod"/>
            </a:pPr>
            <a:r>
              <a:rPr lang="en-US" sz="2000" dirty="0" smtClean="0">
                <a:latin typeface="Century" pitchFamily="18" charset="0"/>
              </a:rPr>
              <a:t>My feelings after the performance </a:t>
            </a:r>
            <a:r>
              <a:rPr lang="en-US" sz="2000" dirty="0">
                <a:latin typeface="Century" pitchFamily="18" charset="0"/>
              </a:rPr>
              <a:t>(</a:t>
            </a:r>
            <a:r>
              <a:rPr lang="en-US" sz="2000" dirty="0" smtClean="0">
                <a:latin typeface="Century" pitchFamily="18" charset="0"/>
              </a:rPr>
              <a:t>p.8)</a:t>
            </a:r>
          </a:p>
          <a:p>
            <a:pPr marL="514350" indent="-514350" algn="just">
              <a:buFont typeface="+mj-lt"/>
              <a:buAutoNum type="arabicPeriod"/>
            </a:pPr>
            <a:r>
              <a:rPr lang="en-US" sz="2000" dirty="0" smtClean="0">
                <a:latin typeface="Century" pitchFamily="18" charset="0"/>
              </a:rPr>
              <a:t>Achieve </a:t>
            </a:r>
            <a:r>
              <a:rPr lang="en-US" sz="2000" dirty="0">
                <a:latin typeface="Century" pitchFamily="18" charset="0"/>
              </a:rPr>
              <a:t>your </a:t>
            </a:r>
            <a:r>
              <a:rPr lang="en-US" sz="2000" dirty="0" smtClean="0">
                <a:latin typeface="Century" pitchFamily="18" charset="0"/>
              </a:rPr>
              <a:t>goals </a:t>
            </a:r>
            <a:r>
              <a:rPr lang="en-US" sz="2000" dirty="0">
                <a:latin typeface="Century" pitchFamily="18" charset="0"/>
              </a:rPr>
              <a:t>(</a:t>
            </a:r>
            <a:r>
              <a:rPr lang="en-US" sz="2000" dirty="0" smtClean="0">
                <a:latin typeface="Century" pitchFamily="18" charset="0"/>
              </a:rPr>
              <a:t>p.9)</a:t>
            </a:r>
          </a:p>
          <a:p>
            <a:pPr marL="514350" indent="-514350" algn="just">
              <a:buFont typeface="+mj-lt"/>
              <a:buAutoNum type="arabicPeriod"/>
            </a:pPr>
            <a:r>
              <a:rPr lang="en-US" sz="2000" dirty="0" smtClean="0">
                <a:latin typeface="Century" pitchFamily="18" charset="0"/>
              </a:rPr>
              <a:t>Some </a:t>
            </a:r>
            <a:r>
              <a:rPr lang="en-US" sz="2000" dirty="0">
                <a:latin typeface="Century" pitchFamily="18" charset="0"/>
              </a:rPr>
              <a:t>inspiring numbers to get you on your </a:t>
            </a:r>
            <a:r>
              <a:rPr lang="en-US" sz="2000" dirty="0" smtClean="0">
                <a:latin typeface="Century" pitchFamily="18" charset="0"/>
              </a:rPr>
              <a:t>bike </a:t>
            </a:r>
            <a:r>
              <a:rPr lang="en-US" sz="2000" dirty="0">
                <a:latin typeface="Century" pitchFamily="18" charset="0"/>
              </a:rPr>
              <a:t>(</a:t>
            </a:r>
            <a:r>
              <a:rPr lang="en-US" sz="2000" dirty="0" smtClean="0">
                <a:latin typeface="Century" pitchFamily="18" charset="0"/>
              </a:rPr>
              <a:t>p.10)</a:t>
            </a:r>
          </a:p>
          <a:p>
            <a:pPr marL="514350" indent="-514350" algn="just">
              <a:buFont typeface="+mj-lt"/>
              <a:buAutoNum type="arabicPeriod"/>
            </a:pPr>
            <a:r>
              <a:rPr lang="en-US" sz="2000" dirty="0" smtClean="0">
                <a:latin typeface="Century" pitchFamily="18" charset="0"/>
              </a:rPr>
              <a:t>Do </a:t>
            </a:r>
            <a:r>
              <a:rPr lang="en-US" sz="2000" dirty="0">
                <a:latin typeface="Century" pitchFamily="18" charset="0"/>
              </a:rPr>
              <a:t>you love to sing or dance? Do you love sports or aerobics? You have to come here</a:t>
            </a:r>
            <a:r>
              <a:rPr lang="en-US" sz="2000" dirty="0" smtClean="0">
                <a:latin typeface="Century" pitchFamily="18" charset="0"/>
              </a:rPr>
              <a:t>! </a:t>
            </a:r>
            <a:r>
              <a:rPr lang="en-US" sz="2000" dirty="0">
                <a:latin typeface="Century" pitchFamily="18" charset="0"/>
              </a:rPr>
              <a:t>(</a:t>
            </a:r>
            <a:r>
              <a:rPr lang="en-US" sz="2000" dirty="0" smtClean="0">
                <a:latin typeface="Century" pitchFamily="18" charset="0"/>
              </a:rPr>
              <a:t>p.11)</a:t>
            </a:r>
          </a:p>
          <a:p>
            <a:pPr marL="514350" indent="-514350" algn="just">
              <a:buFont typeface="+mj-lt"/>
              <a:buAutoNum type="arabicPeriod"/>
            </a:pPr>
            <a:r>
              <a:rPr lang="en-US" sz="2000" dirty="0" smtClean="0">
                <a:latin typeface="Century" pitchFamily="18" charset="0"/>
              </a:rPr>
              <a:t>Handmade </a:t>
            </a:r>
            <a:r>
              <a:rPr lang="en-US" sz="2000" dirty="0">
                <a:latin typeface="Century" pitchFamily="18" charset="0"/>
              </a:rPr>
              <a:t>as medicine for the </a:t>
            </a:r>
            <a:r>
              <a:rPr lang="en-US" sz="2000" dirty="0" smtClean="0">
                <a:latin typeface="Century" pitchFamily="18" charset="0"/>
              </a:rPr>
              <a:t>soul </a:t>
            </a:r>
            <a:r>
              <a:rPr lang="en-US" sz="2000" dirty="0">
                <a:latin typeface="Century" pitchFamily="18" charset="0"/>
              </a:rPr>
              <a:t>(</a:t>
            </a:r>
            <a:r>
              <a:rPr lang="en-US" sz="2000" dirty="0" smtClean="0">
                <a:latin typeface="Century" pitchFamily="18" charset="0"/>
              </a:rPr>
              <a:t>p.12)</a:t>
            </a:r>
          </a:p>
          <a:p>
            <a:pPr marL="514350" indent="-514350" algn="just">
              <a:buFont typeface="+mj-lt"/>
              <a:buAutoNum type="arabicPeriod"/>
            </a:pPr>
            <a:r>
              <a:rPr lang="en-US" sz="2000" dirty="0" smtClean="0">
                <a:latin typeface="Century" pitchFamily="18" charset="0"/>
              </a:rPr>
              <a:t>Work </a:t>
            </a:r>
            <a:r>
              <a:rPr lang="en-US" sz="2000" dirty="0">
                <a:latin typeface="Century" pitchFamily="18" charset="0"/>
              </a:rPr>
              <a:t>and </a:t>
            </a:r>
            <a:r>
              <a:rPr lang="en-US" sz="2000" dirty="0" smtClean="0">
                <a:latin typeface="Century" pitchFamily="18" charset="0"/>
              </a:rPr>
              <a:t>Travel USA </a:t>
            </a:r>
            <a:r>
              <a:rPr lang="en-US" sz="2000" dirty="0">
                <a:latin typeface="Century" pitchFamily="18" charset="0"/>
              </a:rPr>
              <a:t>(</a:t>
            </a:r>
            <a:r>
              <a:rPr lang="en-US" sz="2000" dirty="0" smtClean="0">
                <a:latin typeface="Century" pitchFamily="18" charset="0"/>
              </a:rPr>
              <a:t>p.13)</a:t>
            </a:r>
          </a:p>
          <a:p>
            <a:pPr marL="514350" indent="-514350">
              <a:buFont typeface="+mj-lt"/>
              <a:buAutoNum type="arabicPeriod"/>
            </a:pPr>
            <a:endParaRPr lang="en-US" dirty="0" smtClean="0">
              <a:latin typeface="Ravie" pitchFamily="82" charset="0"/>
            </a:endParaRPr>
          </a:p>
          <a:p>
            <a:pPr marL="514350" indent="-514350">
              <a:buFont typeface="+mj-lt"/>
              <a:buAutoNum type="arabicPeriod"/>
            </a:pPr>
            <a:endParaRPr lang="en-US" b="1" u="sng" dirty="0" smtClean="0">
              <a:solidFill>
                <a:schemeClr val="bg1"/>
              </a:solidFill>
              <a:effectLst>
                <a:outerShdw blurRad="38100" dist="38100" dir="2700000" algn="tl">
                  <a:srgbClr val="000000">
                    <a:alpha val="43137"/>
                  </a:srgbClr>
                </a:outerShdw>
              </a:effectLst>
              <a:latin typeface="Bernard MT Condensed" pitchFamily="18" charset="0"/>
            </a:endParaRPr>
          </a:p>
          <a:p>
            <a:pPr marL="514350" indent="-514350">
              <a:buFont typeface="+mj-lt"/>
              <a:buAutoNum type="arabicPeriod"/>
            </a:pPr>
            <a:endParaRPr lang="ru-RU" dirty="0"/>
          </a:p>
        </p:txBody>
      </p:sp>
    </p:spTree>
    <p:extLst>
      <p:ext uri="{BB962C8B-B14F-4D97-AF65-F5344CB8AC3E}">
        <p14:creationId xmlns:p14="http://schemas.microsoft.com/office/powerpoint/2010/main" val="368009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107504"/>
            <a:ext cx="6172200" cy="1524000"/>
          </a:xfrm>
        </p:spPr>
        <p:txBody>
          <a:bodyPr>
            <a:noAutofit/>
          </a:bodyPr>
          <a:lstStyle/>
          <a:p>
            <a:r>
              <a:rPr lang="en-US" u="sng" dirty="0" smtClean="0">
                <a:latin typeface="Bernard MT Condensed" pitchFamily="18" charset="0"/>
              </a:rPr>
              <a:t>National Mining University</a:t>
            </a:r>
            <a:endParaRPr lang="ru-RU" u="sng"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2656" y="6743344"/>
            <a:ext cx="1944216" cy="1173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Объект 3"/>
          <p:cNvSpPr>
            <a:spLocks noGrp="1"/>
          </p:cNvSpPr>
          <p:nvPr>
            <p:ph sz="half" idx="2"/>
          </p:nvPr>
        </p:nvSpPr>
        <p:spPr>
          <a:xfrm>
            <a:off x="332656" y="1403648"/>
            <a:ext cx="3544008" cy="3862906"/>
          </a:xfrm>
        </p:spPr>
        <p:txBody>
          <a:bodyPr>
            <a:normAutofit fontScale="70000" lnSpcReduction="20000"/>
          </a:bodyPr>
          <a:lstStyle/>
          <a:p>
            <a:pPr marL="0" indent="457200" algn="just">
              <a:buNone/>
            </a:pPr>
            <a:r>
              <a:rPr lang="uk-UA" sz="3700" dirty="0">
                <a:solidFill>
                  <a:schemeClr val="tx2"/>
                </a:solidFill>
              </a:rPr>
              <a:t> </a:t>
            </a:r>
            <a:r>
              <a:rPr lang="en-US" sz="2300" dirty="0" smtClean="0">
                <a:solidFill>
                  <a:schemeClr val="tx2"/>
                </a:solidFill>
                <a:latin typeface="Berlin Sans FB" pitchFamily="34" charset="0"/>
              </a:rPr>
              <a:t>June </a:t>
            </a:r>
            <a:r>
              <a:rPr lang="en-US" sz="2300" dirty="0">
                <a:solidFill>
                  <a:schemeClr val="tx2"/>
                </a:solidFill>
                <a:latin typeface="Berlin Sans FB" pitchFamily="34" charset="0"/>
              </a:rPr>
              <a:t>16, 2014 is an important date for the National Mining University (NMU) because this educational institution celebrates 115 years of its existence. The National Mining University is one of the leading establishments of higher education in Ukraine. According to the ratings of UNESCO it achieved 6th position among the 200 Top universities in Ukraine in 2009. The history of the university is very exciting and interesting, but I want to tell about nowadays. </a:t>
            </a:r>
            <a:endParaRPr lang="ru-RU" sz="2300" dirty="0">
              <a:solidFill>
                <a:schemeClr val="tx2"/>
              </a:solidFill>
            </a:endParaRPr>
          </a:p>
          <a:p>
            <a:pPr marL="0" indent="0" algn="just">
              <a:buNone/>
            </a:pPr>
            <a:r>
              <a:rPr lang="en-US" sz="3700" dirty="0" smtClean="0">
                <a:solidFill>
                  <a:schemeClr val="tx2"/>
                </a:solidFill>
                <a:latin typeface="Berlin Sans FB" pitchFamily="34" charset="0"/>
              </a:rPr>
              <a:t>	</a:t>
            </a:r>
            <a:endParaRPr lang="ru-RU" sz="3700" dirty="0">
              <a:solidFill>
                <a:schemeClr val="tx2"/>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6" y="4788024"/>
            <a:ext cx="1872208" cy="1245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528" y="1799905"/>
            <a:ext cx="2153792" cy="1693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380428" y="4342686"/>
            <a:ext cx="4079356" cy="4555093"/>
          </a:xfrm>
          <a:prstGeom prst="rect">
            <a:avLst/>
          </a:prstGeom>
          <a:noFill/>
        </p:spPr>
        <p:txBody>
          <a:bodyPr wrap="square" rtlCol="0">
            <a:spAutoFit/>
          </a:bodyPr>
          <a:lstStyle/>
          <a:p>
            <a:pPr indent="457200" algn="just"/>
            <a:r>
              <a:rPr lang="en-US" sz="1600" dirty="0">
                <a:solidFill>
                  <a:schemeClr val="tx2"/>
                </a:solidFill>
                <a:latin typeface="Berlin Sans FB" pitchFamily="34" charset="0"/>
              </a:rPr>
              <a:t>NMU is a university of a dream! Each student can find a </a:t>
            </a:r>
            <a:r>
              <a:rPr lang="en-US" sz="1600" dirty="0" err="1">
                <a:solidFill>
                  <a:schemeClr val="tx2"/>
                </a:solidFill>
                <a:latin typeface="Berlin Sans FB" pitchFamily="34" charset="0"/>
              </a:rPr>
              <a:t>speciality</a:t>
            </a:r>
            <a:r>
              <a:rPr lang="en-US" sz="1600" dirty="0">
                <a:solidFill>
                  <a:schemeClr val="tx2"/>
                </a:solidFill>
                <a:latin typeface="Berlin Sans FB" pitchFamily="34" charset="0"/>
              </a:rPr>
              <a:t> for his/her soul. That's why so many people are applying to NMU. </a:t>
            </a:r>
            <a:endParaRPr lang="ru-RU" sz="1600" dirty="0">
              <a:solidFill>
                <a:schemeClr val="tx2"/>
              </a:solidFill>
            </a:endParaRPr>
          </a:p>
          <a:p>
            <a:pPr indent="457200" algn="just"/>
            <a:r>
              <a:rPr lang="en-US" sz="1600" dirty="0" smtClean="0">
                <a:solidFill>
                  <a:schemeClr val="tx2"/>
                </a:solidFill>
                <a:latin typeface="Berlin Sans FB" pitchFamily="34" charset="0"/>
              </a:rPr>
              <a:t>NMU </a:t>
            </a:r>
            <a:r>
              <a:rPr lang="en-US" sz="1600" dirty="0">
                <a:solidFill>
                  <a:schemeClr val="tx2"/>
                </a:solidFill>
                <a:latin typeface="Berlin Sans FB" pitchFamily="34" charset="0"/>
              </a:rPr>
              <a:t>gives you joy, knowledge, friendship, faith in yourself, confidence in the future, bright life. Teachers have excellent theoretical knowledge as well as good practical experience. Many graduates have reached considerable ‘heights’ in their life thanks to experience and knowledge which they got in the university, thanks to the efforts of teachers.</a:t>
            </a:r>
            <a:endParaRPr lang="ru-RU" sz="1600" dirty="0">
              <a:solidFill>
                <a:schemeClr val="tx2"/>
              </a:solidFill>
            </a:endParaRPr>
          </a:p>
          <a:p>
            <a:pPr indent="457200" algn="just"/>
            <a:r>
              <a:rPr lang="en-US" sz="1600" dirty="0" smtClean="0">
                <a:solidFill>
                  <a:schemeClr val="tx2"/>
                </a:solidFill>
                <a:latin typeface="Berlin Sans FB" pitchFamily="34" charset="0"/>
              </a:rPr>
              <a:t>Every </a:t>
            </a:r>
            <a:r>
              <a:rPr lang="en-US" sz="1600" dirty="0">
                <a:solidFill>
                  <a:schemeClr val="tx2"/>
                </a:solidFill>
                <a:latin typeface="Berlin Sans FB" pitchFamily="34" charset="0"/>
              </a:rPr>
              <a:t>year </a:t>
            </a:r>
            <a:r>
              <a:rPr lang="en-US" sz="1600" dirty="0" smtClean="0">
                <a:solidFill>
                  <a:schemeClr val="tx2"/>
                </a:solidFill>
                <a:latin typeface="Berlin Sans FB" pitchFamily="34" charset="0"/>
              </a:rPr>
              <a:t>interior and exterior of its  buildings </a:t>
            </a:r>
            <a:r>
              <a:rPr lang="en-US" sz="1600" dirty="0">
                <a:solidFill>
                  <a:schemeClr val="tx2"/>
                </a:solidFill>
                <a:latin typeface="Berlin Sans FB" pitchFamily="34" charset="0"/>
              </a:rPr>
              <a:t>and educational system are </a:t>
            </a:r>
            <a:r>
              <a:rPr lang="en-US" sz="1600" dirty="0" smtClean="0">
                <a:solidFill>
                  <a:schemeClr val="tx2"/>
                </a:solidFill>
                <a:latin typeface="Berlin Sans FB" pitchFamily="34" charset="0"/>
              </a:rPr>
              <a:t>updated </a:t>
            </a:r>
            <a:r>
              <a:rPr lang="en-US" sz="1600" dirty="0">
                <a:solidFill>
                  <a:schemeClr val="tx2"/>
                </a:solidFill>
                <a:latin typeface="Berlin Sans FB" pitchFamily="34" charset="0"/>
              </a:rPr>
              <a:t>and </a:t>
            </a:r>
            <a:r>
              <a:rPr lang="en-US" sz="1600" dirty="0" smtClean="0">
                <a:solidFill>
                  <a:schemeClr val="tx2"/>
                </a:solidFill>
                <a:latin typeface="Berlin Sans FB" pitchFamily="34" charset="0"/>
              </a:rPr>
              <a:t>strengthened. NMU keeps up  </a:t>
            </a:r>
            <a:r>
              <a:rPr lang="en-US" sz="1600" dirty="0">
                <a:solidFill>
                  <a:schemeClr val="tx2"/>
                </a:solidFill>
                <a:latin typeface="Berlin Sans FB" pitchFamily="34" charset="0"/>
              </a:rPr>
              <a:t>with the </a:t>
            </a:r>
            <a:r>
              <a:rPr lang="en-US" sz="1600" dirty="0" smtClean="0">
                <a:solidFill>
                  <a:schemeClr val="tx2"/>
                </a:solidFill>
                <a:latin typeface="Berlin Sans FB" pitchFamily="34" charset="0"/>
              </a:rPr>
              <a:t>time!</a:t>
            </a:r>
            <a:endParaRPr lang="ru-RU" sz="1600" dirty="0">
              <a:solidFill>
                <a:schemeClr val="tx2"/>
              </a:solidFill>
            </a:endParaRPr>
          </a:p>
          <a:p>
            <a:endParaRPr lang="ru-RU" dirty="0"/>
          </a:p>
        </p:txBody>
      </p:sp>
    </p:spTree>
    <p:extLst>
      <p:ext uri="{BB962C8B-B14F-4D97-AF65-F5344CB8AC3E}">
        <p14:creationId xmlns:p14="http://schemas.microsoft.com/office/powerpoint/2010/main" val="296739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smtClean="0">
                <a:solidFill>
                  <a:schemeClr val="bg1"/>
                </a:solidFill>
                <a:effectLst>
                  <a:outerShdw blurRad="38100" dist="38100" dir="2700000" algn="tl">
                    <a:srgbClr val="000000">
                      <a:alpha val="43137"/>
                    </a:srgbClr>
                  </a:outerShdw>
                </a:effectLst>
                <a:latin typeface="Bernard MT Condensed" pitchFamily="18" charset="0"/>
              </a:rPr>
              <a:t>The department </a:t>
            </a:r>
            <a:r>
              <a:rPr lang="en-US" b="1" u="sng" dirty="0">
                <a:solidFill>
                  <a:schemeClr val="bg1"/>
                </a:solidFill>
                <a:effectLst>
                  <a:outerShdw blurRad="38100" dist="38100" dir="2700000" algn="tl">
                    <a:srgbClr val="000000">
                      <a:alpha val="43137"/>
                    </a:srgbClr>
                  </a:outerShdw>
                </a:effectLst>
                <a:latin typeface="Bernard MT Condensed" pitchFamily="18" charset="0"/>
              </a:rPr>
              <a:t>of Foreign Languages</a:t>
            </a:r>
            <a:endParaRPr lang="ru-RU" b="1" u="sng" dirty="0">
              <a:solidFill>
                <a:schemeClr val="bg1"/>
              </a:solidFill>
              <a:effectLst>
                <a:outerShdw blurRad="38100" dist="38100" dir="2700000" algn="tl">
                  <a:srgbClr val="000000">
                    <a:alpha val="43137"/>
                  </a:srgbClr>
                </a:outerShdw>
              </a:effectLst>
            </a:endParaRPr>
          </a:p>
        </p:txBody>
      </p:sp>
      <p:sp>
        <p:nvSpPr>
          <p:cNvPr id="4" name="Объект 3"/>
          <p:cNvSpPr>
            <a:spLocks noGrp="1"/>
          </p:cNvSpPr>
          <p:nvPr>
            <p:ph sz="half" idx="2"/>
          </p:nvPr>
        </p:nvSpPr>
        <p:spPr>
          <a:xfrm>
            <a:off x="3068960" y="1905024"/>
            <a:ext cx="3662164" cy="4968552"/>
          </a:xfrm>
        </p:spPr>
        <p:txBody>
          <a:bodyPr>
            <a:noAutofit/>
          </a:bodyPr>
          <a:lstStyle/>
          <a:p>
            <a:pPr marL="0" indent="457200" algn="just">
              <a:buNone/>
            </a:pPr>
            <a:r>
              <a:rPr lang="en-US" sz="2000" dirty="0">
                <a:latin typeface="Berlin Sans FB" pitchFamily="34" charset="0"/>
              </a:rPr>
              <a:t>Department of Foreign Languages ​​is a recognized center for the exchange of experience and a venue for international conferences and seminars on topical issues of teaching foreign languages. </a:t>
            </a:r>
            <a:endParaRPr lang="ru-RU" sz="2000" dirty="0"/>
          </a:p>
          <a:p>
            <a:pPr marL="0" indent="457200" algn="just">
              <a:buNone/>
            </a:pPr>
            <a:r>
              <a:rPr lang="en-US" sz="2000" dirty="0">
                <a:latin typeface="Berlin Sans FB" pitchFamily="34" charset="0"/>
              </a:rPr>
              <a:t>At the department of foreign languages ​​there are</a:t>
            </a:r>
            <a:r>
              <a:rPr lang="en-US" sz="2000" dirty="0" smtClean="0">
                <a:latin typeface="Berlin Sans FB" pitchFamily="34" charset="0"/>
              </a:rPr>
              <a:t>:</a:t>
            </a:r>
            <a:endParaRPr lang="ru-RU" sz="2000" dirty="0"/>
          </a:p>
          <a:p>
            <a:pPr indent="457200" algn="just"/>
            <a:r>
              <a:rPr lang="en-US" sz="2000" i="1" dirty="0">
                <a:latin typeface="Berlin Sans FB" pitchFamily="34" charset="0"/>
              </a:rPr>
              <a:t>Language Training Center;</a:t>
            </a:r>
            <a:endParaRPr lang="ru-RU" sz="2000" i="1" dirty="0"/>
          </a:p>
          <a:p>
            <a:pPr indent="457200" algn="just"/>
            <a:r>
              <a:rPr lang="en-US" sz="2000" i="1" dirty="0">
                <a:latin typeface="Berlin Sans FB" pitchFamily="34" charset="0"/>
              </a:rPr>
              <a:t>English drama theater;</a:t>
            </a:r>
            <a:endParaRPr lang="ru-RU" sz="2000" i="1" dirty="0"/>
          </a:p>
          <a:p>
            <a:pPr indent="457200" algn="just"/>
            <a:r>
              <a:rPr lang="en-US" sz="2000" i="1" dirty="0">
                <a:latin typeface="Berlin Sans FB" pitchFamily="34" charset="0"/>
              </a:rPr>
              <a:t>Club "Traveling across Ukraine and in the world</a:t>
            </a:r>
            <a:r>
              <a:rPr lang="en-US" sz="2000" i="1" dirty="0" smtClean="0">
                <a:latin typeface="Berlin Sans FB" pitchFamily="34" charset="0"/>
              </a:rPr>
              <a:t>."</a:t>
            </a:r>
            <a:endParaRPr lang="ru-RU" sz="2000" i="1" dirty="0"/>
          </a:p>
        </p:txBody>
      </p:sp>
      <p:pic>
        <p:nvPicPr>
          <p:cNvPr id="8" name="Объект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0648" y="2411760"/>
            <a:ext cx="2692632" cy="1793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48" y="5217392"/>
            <a:ext cx="2954587"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48680" y="7266563"/>
            <a:ext cx="6006019" cy="1877437"/>
          </a:xfrm>
          <a:prstGeom prst="rect">
            <a:avLst/>
          </a:prstGeom>
          <a:noFill/>
        </p:spPr>
        <p:txBody>
          <a:bodyPr wrap="square" rtlCol="0">
            <a:spAutoFit/>
          </a:bodyPr>
          <a:lstStyle/>
          <a:p>
            <a:pPr indent="457200" algn="just"/>
            <a:r>
              <a:rPr lang="en-US" sz="2000" dirty="0">
                <a:latin typeface="Berlin Sans FB" pitchFamily="34" charset="0"/>
              </a:rPr>
              <a:t>Teachers of foreign languages ​​will open the world of </a:t>
            </a:r>
            <a:r>
              <a:rPr lang="en-US" sz="2000" dirty="0">
                <a:solidFill>
                  <a:schemeClr val="tx2"/>
                </a:solidFill>
                <a:latin typeface="Berlin Sans FB" pitchFamily="34" charset="0"/>
              </a:rPr>
              <a:t>English, German and French </a:t>
            </a:r>
            <a:r>
              <a:rPr lang="en-US" sz="2000" dirty="0">
                <a:latin typeface="Berlin Sans FB" pitchFamily="34" charset="0"/>
              </a:rPr>
              <a:t>languages ​​for bachelors, masters, specialists and graduate students of different specialties.</a:t>
            </a:r>
            <a:endParaRPr lang="ru-RU" sz="2000" dirty="0"/>
          </a:p>
          <a:p>
            <a:pPr indent="457200" algn="just"/>
            <a:r>
              <a:rPr lang="en-US" dirty="0">
                <a:latin typeface="Berlin Sans FB" pitchFamily="34" charset="0"/>
              </a:rPr>
              <a:t> </a:t>
            </a:r>
            <a:endParaRPr lang="ru-RU" dirty="0"/>
          </a:p>
          <a:p>
            <a:endParaRPr lang="ru-RU" dirty="0"/>
          </a:p>
        </p:txBody>
      </p:sp>
    </p:spTree>
    <p:extLst>
      <p:ext uri="{BB962C8B-B14F-4D97-AF65-F5344CB8AC3E}">
        <p14:creationId xmlns:p14="http://schemas.microsoft.com/office/powerpoint/2010/main" val="65466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73000"/>
                <a:lumMod val="93000"/>
                <a:lumOff val="7000"/>
              </a:srgbClr>
            </a:gs>
            <a:gs pos="39999">
              <a:schemeClr val="accent4">
                <a:lumMod val="60000"/>
                <a:lumOff val="40000"/>
                <a:alpha val="86000"/>
              </a:schemeClr>
            </a:gs>
            <a:gs pos="70000">
              <a:schemeClr val="accent4">
                <a:lumMod val="40000"/>
                <a:lumOff val="60000"/>
                <a:alpha val="83000"/>
              </a:schemeClr>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51520"/>
            <a:ext cx="6172200" cy="1524000"/>
          </a:xfrm>
        </p:spPr>
        <p:txBody>
          <a:bodyPr>
            <a:normAutofit/>
          </a:bodyPr>
          <a:lstStyle/>
          <a:p>
            <a:r>
              <a:rPr lang="en-US" sz="3600" dirty="0" smtClean="0">
                <a:latin typeface="Goudy Stout" pitchFamily="18" charset="0"/>
              </a:rPr>
              <a:t>TICKET  </a:t>
            </a:r>
            <a:r>
              <a:rPr lang="en-US" sz="3600" dirty="0">
                <a:latin typeface="Goudy Stout" pitchFamily="18" charset="0"/>
              </a:rPr>
              <a:t>TO THE </a:t>
            </a:r>
            <a:r>
              <a:rPr lang="en-US" sz="3600" dirty="0" smtClean="0">
                <a:latin typeface="Goudy Stout" pitchFamily="18" charset="0"/>
              </a:rPr>
              <a:t> FUTURE</a:t>
            </a:r>
            <a:endParaRPr lang="ru-RU" sz="3600" dirty="0"/>
          </a:p>
        </p:txBody>
      </p:sp>
      <p:sp>
        <p:nvSpPr>
          <p:cNvPr id="3" name="Объект 2"/>
          <p:cNvSpPr>
            <a:spLocks noGrp="1"/>
          </p:cNvSpPr>
          <p:nvPr>
            <p:ph sz="half" idx="1"/>
          </p:nvPr>
        </p:nvSpPr>
        <p:spPr>
          <a:xfrm>
            <a:off x="260648" y="1763688"/>
            <a:ext cx="6264696" cy="3960439"/>
          </a:xfrm>
        </p:spPr>
        <p:txBody>
          <a:bodyPr>
            <a:normAutofit fontScale="62500" lnSpcReduction="20000"/>
          </a:bodyPr>
          <a:lstStyle/>
          <a:p>
            <a:pPr marL="0" indent="457200" algn="just">
              <a:buNone/>
            </a:pPr>
            <a:r>
              <a:rPr lang="en-US" dirty="0">
                <a:latin typeface="Constantia" pitchFamily="18" charset="0"/>
              </a:rPr>
              <a:t>Nowadays, quite a number of people believe that the world is too gray and boring. Teenagers, students and even young workers cannot say unhesitatingly that they live fun, that they know how to spend this evening and how they want to live. Alas, but the percentage of dissatisfied in their work is growing. Everyone thought about it, but I am not sure that everyone tried to prevent it. There are things in the world which can change our life at any time. For example, education does not give us the ability to choose. If you learn to be an engineer, then, alas, an engineer and worked all his life (well, maybe not all, there are exceptions). If you have an engineering education, you will be working as an engineer for life. Is there anything that can help you forsake the wrong way? Yes! I can assure you of that. Friends, experience, a variety of skills are things that can change your life.</a:t>
            </a:r>
            <a:endParaRPr lang="ru-RU" dirty="0">
              <a:latin typeface="Constantia" pitchFamily="18" charset="0"/>
            </a:endParaRP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688" y="5364088"/>
            <a:ext cx="2160240" cy="248511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760" y="6372200"/>
            <a:ext cx="3131820" cy="2087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73000"/>
                <a:lumMod val="93000"/>
                <a:lumOff val="7000"/>
              </a:srgbClr>
            </a:gs>
            <a:gs pos="39999">
              <a:schemeClr val="accent4">
                <a:lumMod val="60000"/>
                <a:lumOff val="40000"/>
                <a:alpha val="86000"/>
              </a:schemeClr>
            </a:gs>
            <a:gs pos="70000">
              <a:schemeClr val="accent4">
                <a:lumMod val="40000"/>
                <a:lumOff val="60000"/>
                <a:alpha val="83000"/>
              </a:schemeClr>
            </a:gs>
            <a:gs pos="100000">
              <a:srgbClr val="FFEBFA"/>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258954" y="395537"/>
            <a:ext cx="6338398" cy="3744416"/>
          </a:xfrm>
        </p:spPr>
        <p:txBody>
          <a:bodyPr>
            <a:normAutofit fontScale="70000" lnSpcReduction="20000"/>
          </a:bodyPr>
          <a:lstStyle/>
          <a:p>
            <a:pPr marL="0" indent="457200" algn="just">
              <a:buNone/>
            </a:pPr>
            <a:r>
              <a:rPr lang="en-US" sz="2700" dirty="0">
                <a:latin typeface="Constantia" pitchFamily="18" charset="0"/>
              </a:rPr>
              <a:t>I want to tell you about my little experience. I am a first year student and my life is so various that I can confidently look in my future and aware of all my opportunities and chances for success. In addition to daily studying at the University, I am visiting the </a:t>
            </a:r>
            <a:r>
              <a:rPr lang="en-US" sz="2700" u="sng" dirty="0">
                <a:latin typeface="Constantia" pitchFamily="18" charset="0"/>
              </a:rPr>
              <a:t>Language Training Center at NMU</a:t>
            </a:r>
            <a:r>
              <a:rPr lang="en-US" sz="2700" dirty="0">
                <a:latin typeface="Constantia" pitchFamily="18" charset="0"/>
              </a:rPr>
              <a:t>, where I am learning English. Also there I am an actress of the </a:t>
            </a:r>
            <a:r>
              <a:rPr lang="en-US" sz="2700" dirty="0" smtClean="0">
                <a:latin typeface="Constantia" pitchFamily="18" charset="0"/>
              </a:rPr>
              <a:t>English </a:t>
            </a:r>
            <a:r>
              <a:rPr lang="en-US" sz="2700" dirty="0">
                <a:latin typeface="Constantia" pitchFamily="18" charset="0"/>
              </a:rPr>
              <a:t>drama </a:t>
            </a:r>
            <a:r>
              <a:rPr lang="en-US" sz="2700" dirty="0" smtClean="0">
                <a:latin typeface="Constantia" pitchFamily="18" charset="0"/>
              </a:rPr>
              <a:t>theatre (operating </a:t>
            </a:r>
            <a:r>
              <a:rPr lang="en-US" sz="2700" dirty="0">
                <a:latin typeface="Constantia" pitchFamily="18" charset="0"/>
              </a:rPr>
              <a:t>at the center), I am participating in a variety recreational, developmental and educational programs, events and conferences. Earlier I could not think that studying in this center is so interesting. Many friendly, creative and courageous people with the most incredible ideas in their heads come to class and make your life a little brighter.</a:t>
            </a:r>
            <a:endParaRPr lang="ru-RU" sz="2700" dirty="0">
              <a:latin typeface="Constantia" pitchFamily="18" charset="0"/>
            </a:endParaRPr>
          </a:p>
          <a:p>
            <a:endParaRPr lang="ru-RU" dirty="0"/>
          </a:p>
        </p:txBody>
      </p:sp>
      <p:sp>
        <p:nvSpPr>
          <p:cNvPr id="4" name="Объект 3"/>
          <p:cNvSpPr>
            <a:spLocks noGrp="1"/>
          </p:cNvSpPr>
          <p:nvPr>
            <p:ph sz="half" idx="2"/>
          </p:nvPr>
        </p:nvSpPr>
        <p:spPr>
          <a:xfrm>
            <a:off x="260648" y="5940152"/>
            <a:ext cx="6408712" cy="3096344"/>
          </a:xfrm>
        </p:spPr>
        <p:txBody>
          <a:bodyPr>
            <a:normAutofit fontScale="70000" lnSpcReduction="20000"/>
          </a:bodyPr>
          <a:lstStyle/>
          <a:p>
            <a:pPr marL="0" indent="457200" algn="just">
              <a:buNone/>
            </a:pPr>
            <a:r>
              <a:rPr lang="en-US" sz="2700" dirty="0">
                <a:latin typeface="Constantia" pitchFamily="18" charset="0"/>
              </a:rPr>
              <a:t>Language training center gives people a chance not only to learn a foreign language, but also to express themselves. Here you will learn not only how to communicate in a foreign language, but also to debate, to explain, to dispute, to congratulate, to show feelings and so on. Here you can speak with foreigners and people who live or have lived abroad and you can ask them all sorts of questions and get some experience.</a:t>
            </a:r>
            <a:endParaRPr lang="ru-RU" sz="2700" dirty="0">
              <a:latin typeface="Constantia" pitchFamily="18" charset="0"/>
            </a:endParaRPr>
          </a:p>
          <a:p>
            <a:pPr marL="0" indent="457200" algn="just">
              <a:buNone/>
            </a:pPr>
            <a:r>
              <a:rPr lang="en-US" sz="2700" dirty="0">
                <a:latin typeface="Constantia" pitchFamily="18" charset="0"/>
              </a:rPr>
              <a:t>Now think of the things that I have told you. Friends, experience, skills! Come to the Center to learn English and you will get a chance or "ticket" in the secure future.</a:t>
            </a:r>
            <a:endParaRPr lang="ru-RU" sz="2700" dirty="0">
              <a:latin typeface="Constantia" pitchFamily="18" charset="0"/>
            </a:endParaRPr>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848" y="3655702"/>
            <a:ext cx="3240360" cy="2160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046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0000">
              <a:srgbClr val="BD922A">
                <a:alpha val="81000"/>
              </a:srgbClr>
            </a:gs>
            <a:gs pos="67000">
              <a:srgbClr val="BD922A">
                <a:alpha val="47000"/>
              </a:srgbClr>
            </a:gs>
            <a:gs pos="100000">
              <a:schemeClr val="bg1"/>
            </a:gs>
            <a:gs pos="0">
              <a:srgbClr val="835E17">
                <a:alpha val="69000"/>
              </a:srgbClr>
            </a:gs>
            <a:gs pos="100000">
              <a:srgbClr val="FAE3B7"/>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442" y="251520"/>
            <a:ext cx="5606380" cy="1181480"/>
          </a:xfrm>
        </p:spPr>
        <p:txBody>
          <a:bodyPr>
            <a:normAutofit fontScale="90000"/>
          </a:bodyPr>
          <a:lstStyle/>
          <a:p>
            <a:r>
              <a:rPr lang="en-US" dirty="0">
                <a:latin typeface="Ravie" pitchFamily="82" charset="0"/>
              </a:rPr>
              <a:t>Everybody has </a:t>
            </a:r>
            <a:r>
              <a:rPr lang="en-US" dirty="0" smtClean="0">
                <a:latin typeface="Ravie" pitchFamily="82" charset="0"/>
              </a:rPr>
              <a:t>dreams</a:t>
            </a:r>
            <a:endParaRPr lang="ru-RU" dirty="0"/>
          </a:p>
        </p:txBody>
      </p:sp>
      <p:sp>
        <p:nvSpPr>
          <p:cNvPr id="3" name="Объект 2"/>
          <p:cNvSpPr>
            <a:spLocks noGrp="1"/>
          </p:cNvSpPr>
          <p:nvPr>
            <p:ph sz="half" idx="1"/>
          </p:nvPr>
        </p:nvSpPr>
        <p:spPr>
          <a:xfrm>
            <a:off x="260648" y="1547664"/>
            <a:ext cx="6408712" cy="2808311"/>
          </a:xfrm>
        </p:spPr>
        <p:txBody>
          <a:bodyPr>
            <a:normAutofit fontScale="62500" lnSpcReduction="20000"/>
          </a:bodyPr>
          <a:lstStyle/>
          <a:p>
            <a:pPr marL="0" indent="457200" algn="just">
              <a:lnSpc>
                <a:spcPct val="120000"/>
              </a:lnSpc>
              <a:buNone/>
            </a:pPr>
            <a:r>
              <a:rPr lang="en-US" sz="2000" dirty="0">
                <a:latin typeface="Georgia" pitchFamily="18" charset="0"/>
              </a:rPr>
              <a:t>Have you ever thought about how many dreams you have? A person may have one, two, three or more dreams. What is more important that all people dream without exception. Somebody does not even think about it, and somebody cannot live a day without ‘flying in dreams’. Why do people do it? Maybe it makes them happy? Consciously or unconsciously, every day people do something that makes them happy. It can be anything: going to the movies, or buy chocolate balloon, etc. Someone cannot understand it and ask: ‘Why? What for?’ </a:t>
            </a:r>
            <a:endParaRPr lang="ru-RU" sz="2000" dirty="0">
              <a:latin typeface="Georgia" pitchFamily="18" charset="0"/>
            </a:endParaRPr>
          </a:p>
          <a:p>
            <a:pPr marL="0" indent="457200" algn="just">
              <a:lnSpc>
                <a:spcPct val="120000"/>
              </a:lnSpc>
              <a:buNone/>
            </a:pPr>
            <a:r>
              <a:rPr lang="en-US" sz="2000" dirty="0">
                <a:latin typeface="Georgia" pitchFamily="18" charset="0"/>
              </a:rPr>
              <a:t>These are the questions which actors of English drama theatre and students of Language training center heard many times. Young people, in spite of age gap differences, in </a:t>
            </a:r>
            <a:r>
              <a:rPr lang="en-US" sz="2000" dirty="0" err="1">
                <a:latin typeface="Georgia" pitchFamily="18" charset="0"/>
              </a:rPr>
              <a:t>specialities</a:t>
            </a:r>
            <a:r>
              <a:rPr lang="en-US" sz="2000" dirty="0">
                <a:latin typeface="Georgia" pitchFamily="18" charset="0"/>
              </a:rPr>
              <a:t> and outlook on life, have at least two things which combine them. They are love to English and theater. What do they answer the abovementioned questions about their participation in the performances?</a:t>
            </a:r>
            <a:endParaRPr lang="ru-RU" sz="2000" dirty="0">
              <a:latin typeface="Georgia" pitchFamily="18" charset="0"/>
            </a:endParaRP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891308" y="6589965"/>
            <a:ext cx="2424288" cy="1616192"/>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956" y="4117464"/>
            <a:ext cx="2681640" cy="1787252"/>
          </a:xfrm>
          <a:prstGeom prst="rect">
            <a:avLst/>
          </a:prstGeom>
          <a:ln>
            <a:noFill/>
          </a:ln>
          <a:effectLst>
            <a:softEdge rad="112500"/>
          </a:effectLst>
        </p:spPr>
      </p:pic>
      <p:sp>
        <p:nvSpPr>
          <p:cNvPr id="9" name="TextBox 8"/>
          <p:cNvSpPr txBox="1"/>
          <p:nvPr/>
        </p:nvSpPr>
        <p:spPr>
          <a:xfrm>
            <a:off x="423728" y="4123184"/>
            <a:ext cx="2789248" cy="1908215"/>
          </a:xfrm>
          <a:prstGeom prst="rect">
            <a:avLst/>
          </a:prstGeom>
          <a:noFill/>
        </p:spPr>
        <p:txBody>
          <a:bodyPr wrap="square" rtlCol="0">
            <a:spAutoFit/>
          </a:bodyPr>
          <a:lstStyle/>
          <a:p>
            <a:pPr algn="just"/>
            <a:r>
              <a:rPr lang="en-US" sz="2000" dirty="0">
                <a:latin typeface="Gabriola" pitchFamily="82" charset="0"/>
              </a:rPr>
              <a:t>“Playing in the theater gives emotions. I can’t describe those feelings that I experience while playing. It’s really amazing“ (Julia </a:t>
            </a:r>
            <a:r>
              <a:rPr lang="en-US" sz="2000" dirty="0" err="1">
                <a:latin typeface="Gabriola" pitchFamily="82" charset="0"/>
              </a:rPr>
              <a:t>Sveshnikova</a:t>
            </a:r>
            <a:r>
              <a:rPr lang="en-US" sz="2000" dirty="0">
                <a:latin typeface="Gabriola" pitchFamily="82" charset="0"/>
              </a:rPr>
              <a:t>)</a:t>
            </a:r>
            <a:endParaRPr lang="ru-RU" sz="2000" dirty="0">
              <a:latin typeface="Gabriola" pitchFamily="82" charset="0"/>
            </a:endParaRPr>
          </a:p>
          <a:p>
            <a:endParaRPr lang="ru-RU" dirty="0"/>
          </a:p>
        </p:txBody>
      </p:sp>
      <p:sp>
        <p:nvSpPr>
          <p:cNvPr id="10" name="TextBox 9"/>
          <p:cNvSpPr txBox="1"/>
          <p:nvPr/>
        </p:nvSpPr>
        <p:spPr>
          <a:xfrm>
            <a:off x="245044" y="5634960"/>
            <a:ext cx="6408712" cy="1231106"/>
          </a:xfrm>
          <a:prstGeom prst="rect">
            <a:avLst/>
          </a:prstGeom>
          <a:noFill/>
        </p:spPr>
        <p:txBody>
          <a:bodyPr wrap="square" rtlCol="0">
            <a:spAutoFit/>
          </a:bodyPr>
          <a:lstStyle/>
          <a:p>
            <a:pPr algn="just"/>
            <a:r>
              <a:rPr lang="en-US" sz="1400" b="1" dirty="0">
                <a:latin typeface="Lucida Calligraphy" pitchFamily="66" charset="0"/>
              </a:rPr>
              <a:t> </a:t>
            </a:r>
            <a:endParaRPr lang="ru-RU" sz="1400" b="1" dirty="0"/>
          </a:p>
          <a:p>
            <a:pPr algn="just"/>
            <a:r>
              <a:rPr lang="en-US" sz="1400" b="1" dirty="0">
                <a:latin typeface="Lucida Calligraphy" pitchFamily="66" charset="0"/>
              </a:rPr>
              <a:t>“For me it is always a sea of ​​emotions, inspiration and joy. I am honored to stand on the same stage with talented friends” (</a:t>
            </a:r>
            <a:r>
              <a:rPr lang="en-US" sz="1400" b="1" dirty="0" err="1">
                <a:latin typeface="Lucida Calligraphy" pitchFamily="66" charset="0"/>
              </a:rPr>
              <a:t>Oleksandra</a:t>
            </a:r>
            <a:r>
              <a:rPr lang="en-US" sz="1400" b="1" dirty="0">
                <a:latin typeface="Lucida Calligraphy" pitchFamily="66" charset="0"/>
              </a:rPr>
              <a:t> </a:t>
            </a:r>
            <a:r>
              <a:rPr lang="en-US" sz="1400" b="1" dirty="0" err="1">
                <a:latin typeface="Lucida Calligraphy" pitchFamily="66" charset="0"/>
              </a:rPr>
              <a:t>Saitova</a:t>
            </a:r>
            <a:r>
              <a:rPr lang="en-US" sz="1400" b="1" dirty="0">
                <a:latin typeface="Lucida Calligraphy" pitchFamily="66" charset="0"/>
              </a:rPr>
              <a:t>)</a:t>
            </a:r>
            <a:endParaRPr lang="ru-RU" sz="1400" b="1" dirty="0"/>
          </a:p>
          <a:p>
            <a:pPr algn="just"/>
            <a:endParaRPr lang="ru-RU" dirty="0"/>
          </a:p>
        </p:txBody>
      </p:sp>
      <p:sp>
        <p:nvSpPr>
          <p:cNvPr id="11" name="TextBox 10"/>
          <p:cNvSpPr txBox="1"/>
          <p:nvPr/>
        </p:nvSpPr>
        <p:spPr>
          <a:xfrm>
            <a:off x="4365104" y="6436123"/>
            <a:ext cx="2216240" cy="1815882"/>
          </a:xfrm>
          <a:prstGeom prst="rect">
            <a:avLst/>
          </a:prstGeom>
          <a:noFill/>
        </p:spPr>
        <p:txBody>
          <a:bodyPr wrap="square" rtlCol="0">
            <a:spAutoFit/>
          </a:bodyPr>
          <a:lstStyle/>
          <a:p>
            <a:pPr algn="just"/>
            <a:r>
              <a:rPr lang="en-US" sz="1400" dirty="0">
                <a:latin typeface="Book Antiqua" pitchFamily="18" charset="0"/>
              </a:rPr>
              <a:t>“Every day you see your study, home, work , etc. And when you come to the theater you do what you want and how you want. It is </a:t>
            </a:r>
            <a:r>
              <a:rPr lang="en-US" sz="1400" dirty="0" smtClean="0">
                <a:latin typeface="Book Antiqua" pitchFamily="18" charset="0"/>
              </a:rPr>
              <a:t>valuable </a:t>
            </a:r>
            <a:r>
              <a:rPr lang="en-US" sz="1400" dirty="0">
                <a:latin typeface="Book Antiqua" pitchFamily="18" charset="0"/>
              </a:rPr>
              <a:t>experience” (Valera </a:t>
            </a:r>
            <a:r>
              <a:rPr lang="en-US" sz="1400" dirty="0" err="1">
                <a:latin typeface="Book Antiqua" pitchFamily="18" charset="0"/>
              </a:rPr>
              <a:t>Bezkorovainy</a:t>
            </a:r>
            <a:r>
              <a:rPr lang="en-US" sz="1400" dirty="0" smtClean="0">
                <a:latin typeface="Book Antiqua" pitchFamily="18" charset="0"/>
              </a:rPr>
              <a:t>)</a:t>
            </a:r>
            <a:endParaRPr lang="ru-RU" sz="1400" dirty="0">
              <a:latin typeface="Book Antiqua" pitchFamily="18" charset="0"/>
            </a:endParaRPr>
          </a:p>
        </p:txBody>
      </p:sp>
      <p:sp>
        <p:nvSpPr>
          <p:cNvPr id="12" name="TextBox 11"/>
          <p:cNvSpPr txBox="1"/>
          <p:nvPr/>
        </p:nvSpPr>
        <p:spPr>
          <a:xfrm>
            <a:off x="188640" y="6620789"/>
            <a:ext cx="1618862" cy="1446550"/>
          </a:xfrm>
          <a:prstGeom prst="rect">
            <a:avLst/>
          </a:prstGeom>
          <a:noFill/>
        </p:spPr>
        <p:txBody>
          <a:bodyPr wrap="square" rtlCol="0">
            <a:spAutoFit/>
          </a:bodyPr>
          <a:lstStyle/>
          <a:p>
            <a:pPr algn="just"/>
            <a:r>
              <a:rPr lang="en-US" sz="1400" dirty="0">
                <a:latin typeface="Book Antiqua" pitchFamily="18" charset="0"/>
              </a:rPr>
              <a:t>“This is a wonderful chance to discover a new talent” (</a:t>
            </a:r>
            <a:r>
              <a:rPr lang="en-US" sz="1400" dirty="0" err="1">
                <a:latin typeface="Book Antiqua" pitchFamily="18" charset="0"/>
              </a:rPr>
              <a:t>Andrey</a:t>
            </a:r>
            <a:r>
              <a:rPr lang="uk-UA" sz="1400" dirty="0">
                <a:latin typeface="Book Antiqua" pitchFamily="18" charset="0"/>
              </a:rPr>
              <a:t> </a:t>
            </a:r>
            <a:r>
              <a:rPr lang="uk-UA" sz="1400" dirty="0" err="1">
                <a:latin typeface="Book Antiqua" pitchFamily="18" charset="0"/>
              </a:rPr>
              <a:t>Parfenenko</a:t>
            </a:r>
            <a:r>
              <a:rPr lang="en-US" sz="1400" dirty="0">
                <a:latin typeface="Book Antiqua" pitchFamily="18" charset="0"/>
              </a:rPr>
              <a:t>)</a:t>
            </a:r>
            <a:endParaRPr lang="ru-RU" sz="1400" dirty="0">
              <a:latin typeface="Book Antiqua" pitchFamily="18" charset="0"/>
            </a:endParaRPr>
          </a:p>
          <a:p>
            <a:endParaRPr lang="ru-RU" dirty="0"/>
          </a:p>
        </p:txBody>
      </p:sp>
      <p:sp>
        <p:nvSpPr>
          <p:cNvPr id="13" name="TextBox 12"/>
          <p:cNvSpPr txBox="1"/>
          <p:nvPr/>
        </p:nvSpPr>
        <p:spPr>
          <a:xfrm>
            <a:off x="260648" y="8316416"/>
            <a:ext cx="6597352" cy="1138773"/>
          </a:xfrm>
          <a:prstGeom prst="rect">
            <a:avLst/>
          </a:prstGeom>
          <a:noFill/>
        </p:spPr>
        <p:txBody>
          <a:bodyPr wrap="square" rtlCol="0">
            <a:spAutoFit/>
          </a:bodyPr>
          <a:lstStyle/>
          <a:p>
            <a:pPr algn="ctr"/>
            <a:r>
              <a:rPr lang="en-US" sz="1600" b="1" dirty="0">
                <a:latin typeface="Script MT Bold" pitchFamily="66" charset="0"/>
              </a:rPr>
              <a:t>"Emotions! This is the first that I can say about performances. It all makes me happy. Isn’t it the most important thing?” (Catherine </a:t>
            </a:r>
            <a:r>
              <a:rPr lang="en-US" sz="1600" b="1" dirty="0" err="1">
                <a:latin typeface="Script MT Bold" pitchFamily="66" charset="0"/>
              </a:rPr>
              <a:t>Piyak</a:t>
            </a:r>
            <a:r>
              <a:rPr lang="en-US" sz="1600" b="1" dirty="0">
                <a:latin typeface="Script MT Bold" pitchFamily="66" charset="0"/>
              </a:rPr>
              <a:t>)</a:t>
            </a:r>
            <a:endParaRPr lang="ru-RU" sz="1600" b="1" dirty="0"/>
          </a:p>
          <a:p>
            <a:endParaRPr lang="ru-RU" dirty="0"/>
          </a:p>
          <a:p>
            <a:endParaRPr lang="ru-RU" dirty="0"/>
          </a:p>
        </p:txBody>
      </p:sp>
    </p:spTree>
    <p:extLst>
      <p:ext uri="{BB962C8B-B14F-4D97-AF65-F5344CB8AC3E}">
        <p14:creationId xmlns:p14="http://schemas.microsoft.com/office/powerpoint/2010/main" val="73554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0000">
              <a:srgbClr val="BD922A">
                <a:alpha val="81000"/>
              </a:srgbClr>
            </a:gs>
            <a:gs pos="67000">
              <a:srgbClr val="BD922A">
                <a:alpha val="47000"/>
              </a:srgbClr>
            </a:gs>
            <a:gs pos="100000">
              <a:schemeClr val="bg1"/>
            </a:gs>
            <a:gs pos="0">
              <a:srgbClr val="835E17">
                <a:alpha val="69000"/>
              </a:srgbClr>
            </a:gs>
            <a:gs pos="100000">
              <a:srgbClr val="FAE3B7"/>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136" y="251520"/>
            <a:ext cx="6172200" cy="1524000"/>
          </a:xfrm>
        </p:spPr>
        <p:txBody>
          <a:bodyPr>
            <a:noAutofit/>
          </a:bodyPr>
          <a:lstStyle/>
          <a:p>
            <a:r>
              <a:rPr lang="en-US" sz="4800" b="1" dirty="0" smtClean="0">
                <a:latin typeface="Juice ITC" pitchFamily="82" charset="0"/>
              </a:rPr>
              <a:t>My feelings after the performance</a:t>
            </a:r>
            <a:endParaRPr lang="ru-RU" sz="4800" b="1"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8062" y="6588224"/>
            <a:ext cx="3028950" cy="2019300"/>
          </a:xfrm>
          <a:prstGeom prst="rect">
            <a:avLst/>
          </a:prstGeom>
          <a:ln>
            <a:noFill/>
          </a:ln>
          <a:effectLst>
            <a:softEdge rad="112500"/>
          </a:effectLst>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55652" y="6516216"/>
            <a:ext cx="3028950" cy="2141327"/>
          </a:xfrm>
          <a:prstGeom prst="rect">
            <a:avLst/>
          </a:prstGeom>
          <a:ln>
            <a:noFill/>
          </a:ln>
          <a:effectLst>
            <a:softEdge rad="112500"/>
          </a:effectLst>
        </p:spPr>
      </p:pic>
      <p:sp>
        <p:nvSpPr>
          <p:cNvPr id="3" name="TextBox 2"/>
          <p:cNvSpPr txBox="1"/>
          <p:nvPr/>
        </p:nvSpPr>
        <p:spPr>
          <a:xfrm>
            <a:off x="620688" y="1619672"/>
            <a:ext cx="5832648" cy="5078313"/>
          </a:xfrm>
          <a:prstGeom prst="rect">
            <a:avLst/>
          </a:prstGeom>
          <a:noFill/>
        </p:spPr>
        <p:txBody>
          <a:bodyPr wrap="square" rtlCol="0">
            <a:spAutoFit/>
          </a:bodyPr>
          <a:lstStyle/>
          <a:p>
            <a:pPr indent="457200" algn="just"/>
            <a:r>
              <a:rPr lang="en-US" dirty="0">
                <a:latin typeface="Bell MT" pitchFamily="18" charset="0"/>
              </a:rPr>
              <a:t>Recently I played a role in a popular performance “Pride and Prejudice” by Jane Austen. It was my first experience as an actress. What can I say about emotions and feelings? It is a delight, flying, adrenaline. It’s just fantastic. It is impossible to describe in words the game during the performance. It is important to feel, pass through yourself, through your heart and soul. And also this </a:t>
            </a:r>
            <a:r>
              <a:rPr lang="en-US" dirty="0" smtClean="0">
                <a:latin typeface="Bell MT" pitchFamily="18" charset="0"/>
              </a:rPr>
              <a:t>is disturbing </a:t>
            </a:r>
            <a:r>
              <a:rPr lang="en-US" dirty="0">
                <a:latin typeface="Bell MT" pitchFamily="18" charset="0"/>
              </a:rPr>
              <a:t>excitement: the strongest feeling before the show. I ‘had flown up’ to the maximum before I got into the stage, but when I saw an audience I calmed down at once. And when the show is over and you go to the bow, everybody applauds, then your friends and family hug you, say greeting words and express their enthusiasm. It is the highest award for the months of rehearsals and inner feelings. I want to thank my supervisor S.I. </a:t>
            </a:r>
            <a:r>
              <a:rPr lang="en-US" dirty="0" err="1">
                <a:latin typeface="Bell MT" pitchFamily="18" charset="0"/>
              </a:rPr>
              <a:t>Kostrytskaya</a:t>
            </a:r>
            <a:r>
              <a:rPr lang="en-US" dirty="0">
                <a:latin typeface="Bell MT" pitchFamily="18" charset="0"/>
              </a:rPr>
              <a:t> and guys for this performance. I hope it is not our last play. And we will show you magnificent performances next year. </a:t>
            </a:r>
            <a:endParaRPr lang="ru-RU" dirty="0"/>
          </a:p>
          <a:p>
            <a:endParaRPr lang="ru-RU" dirty="0"/>
          </a:p>
        </p:txBody>
      </p:sp>
    </p:spTree>
    <p:extLst>
      <p:ext uri="{BB962C8B-B14F-4D97-AF65-F5344CB8AC3E}">
        <p14:creationId xmlns:p14="http://schemas.microsoft.com/office/powerpoint/2010/main" val="27762633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1954</Words>
  <Application>Microsoft Office PowerPoint</Application>
  <PresentationFormat>Экран (4:3)</PresentationFormat>
  <Paragraphs>87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The creators of the magazine</vt:lpstr>
      <vt:lpstr>Outline</vt:lpstr>
      <vt:lpstr>National Mining University</vt:lpstr>
      <vt:lpstr>The department of Foreign Languages</vt:lpstr>
      <vt:lpstr>TICKET  TO THE  FUTURE</vt:lpstr>
      <vt:lpstr>Презентация PowerPoint</vt:lpstr>
      <vt:lpstr>Everybody has dreams</vt:lpstr>
      <vt:lpstr>My feelings after the performance</vt:lpstr>
      <vt:lpstr>Achieve your goals</vt:lpstr>
      <vt:lpstr>Some inspiring numbers to get you on your bike</vt:lpstr>
      <vt:lpstr>Do you love to sing or dance? Do you love sports or aerobics? You have to come here!</vt:lpstr>
      <vt:lpstr>Handmade as medicine for the soul</vt:lpstr>
      <vt:lpstr>Work and Travel  USA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Mining University</dc:title>
  <cp:lastModifiedBy>Customer</cp:lastModifiedBy>
  <cp:revision>25</cp:revision>
  <dcterms:modified xsi:type="dcterms:W3CDTF">2014-06-04T14:29:04Z</dcterms:modified>
</cp:coreProperties>
</file>